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9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74" r:id="rId13"/>
    <p:sldId id="291" r:id="rId14"/>
    <p:sldId id="275" r:id="rId15"/>
    <p:sldId id="276" r:id="rId16"/>
    <p:sldId id="277" r:id="rId17"/>
    <p:sldId id="292" r:id="rId18"/>
    <p:sldId id="278" r:id="rId19"/>
    <p:sldId id="279" r:id="rId20"/>
    <p:sldId id="280" r:id="rId21"/>
    <p:sldId id="293" r:id="rId22"/>
    <p:sldId id="305" r:id="rId23"/>
    <p:sldId id="297" r:id="rId24"/>
    <p:sldId id="282" r:id="rId25"/>
    <p:sldId id="285" r:id="rId26"/>
    <p:sldId id="298" r:id="rId27"/>
    <p:sldId id="299" r:id="rId28"/>
    <p:sldId id="287" r:id="rId29"/>
    <p:sldId id="300" r:id="rId30"/>
    <p:sldId id="288" r:id="rId31"/>
    <p:sldId id="301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01E84C-4855-41D2-AC6D-C8B71D9D063A}" type="doc">
      <dgm:prSet loTypeId="urn:microsoft.com/office/officeart/2005/8/layout/pList2#3" loCatId="list" qsTypeId="urn:microsoft.com/office/officeart/2005/8/quickstyle/simple5" qsCatId="simple" csTypeId="urn:microsoft.com/office/officeart/2005/8/colors/colorful1#3" csCatId="colorful" phldr="1"/>
      <dgm:spPr/>
    </dgm:pt>
    <dgm:pt modelId="{064664A4-C23E-4087-A381-422BC99F294A}">
      <dgm:prSet phldrT="[Text]"/>
      <dgm:spPr/>
      <dgm:t>
        <a:bodyPr/>
        <a:lstStyle/>
        <a:p>
          <a:r>
            <a:rPr lang="en-US" dirty="0" smtClean="0"/>
            <a:t>Monosaccharide</a:t>
          </a:r>
        </a:p>
        <a:p>
          <a:r>
            <a:rPr lang="en-US" dirty="0" smtClean="0"/>
            <a:t>Many of our daily foods include glucose and fructose such as:</a:t>
          </a:r>
        </a:p>
        <a:p>
          <a:r>
            <a:rPr lang="en-US" dirty="0" smtClean="0"/>
            <a:t>Table Sugar</a:t>
          </a:r>
        </a:p>
        <a:p>
          <a:r>
            <a:rPr lang="en-US" dirty="0" smtClean="0"/>
            <a:t>Honey</a:t>
          </a:r>
          <a:endParaRPr lang="en-US" dirty="0"/>
        </a:p>
      </dgm:t>
    </dgm:pt>
    <dgm:pt modelId="{1FB8B17F-96BE-4371-8465-561E57AC75B0}" type="parTrans" cxnId="{8BCF777E-BABA-4EFB-95CA-FA088EA90493}">
      <dgm:prSet/>
      <dgm:spPr/>
      <dgm:t>
        <a:bodyPr/>
        <a:lstStyle/>
        <a:p>
          <a:endParaRPr lang="en-US"/>
        </a:p>
      </dgm:t>
    </dgm:pt>
    <dgm:pt modelId="{B20BF134-5510-4D8C-BCEC-A5DD728613C4}" type="sibTrans" cxnId="{8BCF777E-BABA-4EFB-95CA-FA088EA90493}">
      <dgm:prSet/>
      <dgm:spPr/>
      <dgm:t>
        <a:bodyPr/>
        <a:lstStyle/>
        <a:p>
          <a:endParaRPr lang="en-US"/>
        </a:p>
      </dgm:t>
    </dgm:pt>
    <dgm:pt modelId="{6FAA4134-F416-42BD-891C-E09B644FAAD5}">
      <dgm:prSet phldrT="[Text]"/>
      <dgm:spPr/>
      <dgm:t>
        <a:bodyPr/>
        <a:lstStyle/>
        <a:p>
          <a:r>
            <a:rPr lang="en-US" dirty="0" smtClean="0"/>
            <a:t>Disaccharide</a:t>
          </a:r>
        </a:p>
        <a:p>
          <a:r>
            <a:rPr lang="en-US" dirty="0" smtClean="0"/>
            <a:t>Foods containing sucrose, maltose, lactose such as:</a:t>
          </a:r>
        </a:p>
        <a:p>
          <a:r>
            <a:rPr lang="en-US" dirty="0" smtClean="0"/>
            <a:t>Milk</a:t>
          </a:r>
        </a:p>
        <a:p>
          <a:r>
            <a:rPr lang="en-US" dirty="0" smtClean="0"/>
            <a:t>Syrup</a:t>
          </a:r>
        </a:p>
        <a:p>
          <a:r>
            <a:rPr lang="en-US" dirty="0" smtClean="0"/>
            <a:t>Fruits</a:t>
          </a:r>
        </a:p>
      </dgm:t>
    </dgm:pt>
    <dgm:pt modelId="{A801E4F0-B67D-4769-9890-74D6ACB60A7B}" type="parTrans" cxnId="{7624C098-142F-4A39-8FE9-92F63ED0D299}">
      <dgm:prSet/>
      <dgm:spPr/>
      <dgm:t>
        <a:bodyPr/>
        <a:lstStyle/>
        <a:p>
          <a:endParaRPr lang="en-US"/>
        </a:p>
      </dgm:t>
    </dgm:pt>
    <dgm:pt modelId="{40869370-6E3F-47F1-84E5-FE7D86A9834F}" type="sibTrans" cxnId="{7624C098-142F-4A39-8FE9-92F63ED0D299}">
      <dgm:prSet/>
      <dgm:spPr/>
      <dgm:t>
        <a:bodyPr/>
        <a:lstStyle/>
        <a:p>
          <a:endParaRPr lang="en-US"/>
        </a:p>
      </dgm:t>
    </dgm:pt>
    <dgm:pt modelId="{A9AA2B14-083F-4AC4-93F2-68C4B3615F52}">
      <dgm:prSet phldrT="[Text]"/>
      <dgm:spPr/>
      <dgm:t>
        <a:bodyPr/>
        <a:lstStyle/>
        <a:p>
          <a:r>
            <a:rPr lang="en-US" dirty="0" smtClean="0"/>
            <a:t>Polysaccharide</a:t>
          </a:r>
        </a:p>
        <a:p>
          <a:r>
            <a:rPr lang="en-US" dirty="0" smtClean="0"/>
            <a:t>Starches and glycogen</a:t>
          </a:r>
        </a:p>
        <a:p>
          <a:r>
            <a:rPr lang="en-US" dirty="0" smtClean="0"/>
            <a:t>Potatoes</a:t>
          </a:r>
        </a:p>
        <a:p>
          <a:r>
            <a:rPr lang="en-US" dirty="0" smtClean="0"/>
            <a:t> Breads</a:t>
          </a:r>
        </a:p>
        <a:p>
          <a:r>
            <a:rPr lang="en-US" dirty="0" smtClean="0"/>
            <a:t>Rice and</a:t>
          </a:r>
        </a:p>
        <a:p>
          <a:r>
            <a:rPr lang="en-US" dirty="0" smtClean="0"/>
            <a:t>Grains</a:t>
          </a:r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/>
        </a:p>
      </dgm:t>
    </dgm:pt>
    <dgm:pt modelId="{10BF287B-6E5B-4CB1-93BA-D64754CE544A}" type="parTrans" cxnId="{1250BDC1-CB4B-44F5-8BEB-52630A018A00}">
      <dgm:prSet/>
      <dgm:spPr/>
      <dgm:t>
        <a:bodyPr/>
        <a:lstStyle/>
        <a:p>
          <a:endParaRPr lang="en-US"/>
        </a:p>
      </dgm:t>
    </dgm:pt>
    <dgm:pt modelId="{28DD3FAD-7DC3-4F1B-A961-B35CE2031F89}" type="sibTrans" cxnId="{1250BDC1-CB4B-44F5-8BEB-52630A018A00}">
      <dgm:prSet/>
      <dgm:spPr/>
      <dgm:t>
        <a:bodyPr/>
        <a:lstStyle/>
        <a:p>
          <a:endParaRPr lang="en-US"/>
        </a:p>
      </dgm:t>
    </dgm:pt>
    <dgm:pt modelId="{DC78AF5C-D79E-427C-ACF4-6C3AEF9247EC}" type="pres">
      <dgm:prSet presAssocID="{E801E84C-4855-41D2-AC6D-C8B71D9D063A}" presName="Name0" presStyleCnt="0">
        <dgm:presLayoutVars>
          <dgm:dir/>
          <dgm:resizeHandles val="exact"/>
        </dgm:presLayoutVars>
      </dgm:prSet>
      <dgm:spPr/>
    </dgm:pt>
    <dgm:pt modelId="{0228F27B-BBC0-4EF1-8CDB-A839D12CFC60}" type="pres">
      <dgm:prSet presAssocID="{E801E84C-4855-41D2-AC6D-C8B71D9D063A}" presName="bkgdShp" presStyleLbl="alignAccFollowNode1" presStyleIdx="0" presStyleCnt="1"/>
      <dgm:spPr/>
    </dgm:pt>
    <dgm:pt modelId="{FA6E107A-6E55-46FE-B9F4-E5739B9A7D74}" type="pres">
      <dgm:prSet presAssocID="{E801E84C-4855-41D2-AC6D-C8B71D9D063A}" presName="linComp" presStyleCnt="0"/>
      <dgm:spPr/>
    </dgm:pt>
    <dgm:pt modelId="{96E76BC5-5086-4950-B2D7-42FFA3AD9F99}" type="pres">
      <dgm:prSet presAssocID="{064664A4-C23E-4087-A381-422BC99F294A}" presName="compNode" presStyleCnt="0"/>
      <dgm:spPr/>
    </dgm:pt>
    <dgm:pt modelId="{3672F4F0-8CD1-4955-8990-477C85156707}" type="pres">
      <dgm:prSet presAssocID="{064664A4-C23E-4087-A381-422BC99F294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C6D84-599B-4FE0-B653-8A2D0E0B7EE7}" type="pres">
      <dgm:prSet presAssocID="{064664A4-C23E-4087-A381-422BC99F294A}" presName="invisiNode" presStyleLbl="node1" presStyleIdx="0" presStyleCnt="3"/>
      <dgm:spPr/>
    </dgm:pt>
    <dgm:pt modelId="{083EE5DF-9B58-44C6-AA69-D3BFB673F7B9}" type="pres">
      <dgm:prSet presAssocID="{064664A4-C23E-4087-A381-422BC99F294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000" b="-5000"/>
          </a:stretch>
        </a:blipFill>
      </dgm:spPr>
    </dgm:pt>
    <dgm:pt modelId="{C8B3CFCC-849A-45A1-8606-507F3EA14004}" type="pres">
      <dgm:prSet presAssocID="{B20BF134-5510-4D8C-BCEC-A5DD728613C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2BC57F5-DB69-4C23-8B78-D35653920340}" type="pres">
      <dgm:prSet presAssocID="{6FAA4134-F416-42BD-891C-E09B644FAAD5}" presName="compNode" presStyleCnt="0"/>
      <dgm:spPr/>
    </dgm:pt>
    <dgm:pt modelId="{9EDA7AF5-C635-418E-B1B0-F48FB1E94CDC}" type="pres">
      <dgm:prSet presAssocID="{6FAA4134-F416-42BD-891C-E09B644FAAD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86C48-D6B4-4A7D-9C69-897E37139995}" type="pres">
      <dgm:prSet presAssocID="{6FAA4134-F416-42BD-891C-E09B644FAAD5}" presName="invisiNode" presStyleLbl="node1" presStyleIdx="1" presStyleCnt="3"/>
      <dgm:spPr/>
    </dgm:pt>
    <dgm:pt modelId="{5681C61A-28C0-4343-BF79-AA7A4D03FDCE}" type="pres">
      <dgm:prSet presAssocID="{6FAA4134-F416-42BD-891C-E09B644FAAD5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1000" b="-21000"/>
          </a:stretch>
        </a:blipFill>
      </dgm:spPr>
    </dgm:pt>
    <dgm:pt modelId="{9561B44D-30B5-455B-9663-979C457F43C1}" type="pres">
      <dgm:prSet presAssocID="{40869370-6E3F-47F1-84E5-FE7D86A9834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44F1BF4-88C5-4559-B2A1-CD3EF90B6A0E}" type="pres">
      <dgm:prSet presAssocID="{A9AA2B14-083F-4AC4-93F2-68C4B3615F52}" presName="compNode" presStyleCnt="0"/>
      <dgm:spPr/>
    </dgm:pt>
    <dgm:pt modelId="{77F6E6F8-A859-435E-93A0-43B48F95F5F1}" type="pres">
      <dgm:prSet presAssocID="{A9AA2B14-083F-4AC4-93F2-68C4B3615F5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0F3C9-A9AC-4AF7-988B-72EB91567939}" type="pres">
      <dgm:prSet presAssocID="{A9AA2B14-083F-4AC4-93F2-68C4B3615F52}" presName="invisiNode" presStyleLbl="node1" presStyleIdx="2" presStyleCnt="3"/>
      <dgm:spPr/>
    </dgm:pt>
    <dgm:pt modelId="{71B0CC05-CCDB-4708-8416-E5298201D097}" type="pres">
      <dgm:prSet presAssocID="{A9AA2B14-083F-4AC4-93F2-68C4B3615F52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8BCF777E-BABA-4EFB-95CA-FA088EA90493}" srcId="{E801E84C-4855-41D2-AC6D-C8B71D9D063A}" destId="{064664A4-C23E-4087-A381-422BC99F294A}" srcOrd="0" destOrd="0" parTransId="{1FB8B17F-96BE-4371-8465-561E57AC75B0}" sibTransId="{B20BF134-5510-4D8C-BCEC-A5DD728613C4}"/>
    <dgm:cxn modelId="{18D327D8-6396-4E4E-B720-0F81D01C358A}" type="presOf" srcId="{A9AA2B14-083F-4AC4-93F2-68C4B3615F52}" destId="{77F6E6F8-A859-435E-93A0-43B48F95F5F1}" srcOrd="0" destOrd="0" presId="urn:microsoft.com/office/officeart/2005/8/layout/pList2#3"/>
    <dgm:cxn modelId="{7624C098-142F-4A39-8FE9-92F63ED0D299}" srcId="{E801E84C-4855-41D2-AC6D-C8B71D9D063A}" destId="{6FAA4134-F416-42BD-891C-E09B644FAAD5}" srcOrd="1" destOrd="0" parTransId="{A801E4F0-B67D-4769-9890-74D6ACB60A7B}" sibTransId="{40869370-6E3F-47F1-84E5-FE7D86A9834F}"/>
    <dgm:cxn modelId="{1250BDC1-CB4B-44F5-8BEB-52630A018A00}" srcId="{E801E84C-4855-41D2-AC6D-C8B71D9D063A}" destId="{A9AA2B14-083F-4AC4-93F2-68C4B3615F52}" srcOrd="2" destOrd="0" parTransId="{10BF287B-6E5B-4CB1-93BA-D64754CE544A}" sibTransId="{28DD3FAD-7DC3-4F1B-A961-B35CE2031F89}"/>
    <dgm:cxn modelId="{3EE5FFCB-666A-49A4-A11A-3529682AC9A6}" type="presOf" srcId="{E801E84C-4855-41D2-AC6D-C8B71D9D063A}" destId="{DC78AF5C-D79E-427C-ACF4-6C3AEF9247EC}" srcOrd="0" destOrd="0" presId="urn:microsoft.com/office/officeart/2005/8/layout/pList2#3"/>
    <dgm:cxn modelId="{E7D0C369-C428-43D7-96DC-CF3491EC1D34}" type="presOf" srcId="{6FAA4134-F416-42BD-891C-E09B644FAAD5}" destId="{9EDA7AF5-C635-418E-B1B0-F48FB1E94CDC}" srcOrd="0" destOrd="0" presId="urn:microsoft.com/office/officeart/2005/8/layout/pList2#3"/>
    <dgm:cxn modelId="{E4B4A728-D528-4712-A8D8-6CD85629D052}" type="presOf" srcId="{064664A4-C23E-4087-A381-422BC99F294A}" destId="{3672F4F0-8CD1-4955-8990-477C85156707}" srcOrd="0" destOrd="0" presId="urn:microsoft.com/office/officeart/2005/8/layout/pList2#3"/>
    <dgm:cxn modelId="{1AED4819-427C-4ADA-9A1B-8FD917A08333}" type="presOf" srcId="{40869370-6E3F-47F1-84E5-FE7D86A9834F}" destId="{9561B44D-30B5-455B-9663-979C457F43C1}" srcOrd="0" destOrd="0" presId="urn:microsoft.com/office/officeart/2005/8/layout/pList2#3"/>
    <dgm:cxn modelId="{6C4A0399-6FE3-49BD-8D25-10D326337331}" type="presOf" srcId="{B20BF134-5510-4D8C-BCEC-A5DD728613C4}" destId="{C8B3CFCC-849A-45A1-8606-507F3EA14004}" srcOrd="0" destOrd="0" presId="urn:microsoft.com/office/officeart/2005/8/layout/pList2#3"/>
    <dgm:cxn modelId="{71FF9546-854A-43FA-B611-EDB2B82F1AE5}" type="presParOf" srcId="{DC78AF5C-D79E-427C-ACF4-6C3AEF9247EC}" destId="{0228F27B-BBC0-4EF1-8CDB-A839D12CFC60}" srcOrd="0" destOrd="0" presId="urn:microsoft.com/office/officeart/2005/8/layout/pList2#3"/>
    <dgm:cxn modelId="{43091138-AE05-46F1-8C3B-ABE93B3732F1}" type="presParOf" srcId="{DC78AF5C-D79E-427C-ACF4-6C3AEF9247EC}" destId="{FA6E107A-6E55-46FE-B9F4-E5739B9A7D74}" srcOrd="1" destOrd="0" presId="urn:microsoft.com/office/officeart/2005/8/layout/pList2#3"/>
    <dgm:cxn modelId="{AD4AD32D-2E75-4676-9E4F-D7ECC8B0A4B7}" type="presParOf" srcId="{FA6E107A-6E55-46FE-B9F4-E5739B9A7D74}" destId="{96E76BC5-5086-4950-B2D7-42FFA3AD9F99}" srcOrd="0" destOrd="0" presId="urn:microsoft.com/office/officeart/2005/8/layout/pList2#3"/>
    <dgm:cxn modelId="{67993DE8-ABE9-4DB9-88FF-476A8EAB50FC}" type="presParOf" srcId="{96E76BC5-5086-4950-B2D7-42FFA3AD9F99}" destId="{3672F4F0-8CD1-4955-8990-477C85156707}" srcOrd="0" destOrd="0" presId="urn:microsoft.com/office/officeart/2005/8/layout/pList2#3"/>
    <dgm:cxn modelId="{5503BE82-7728-4609-B8AD-8ABF25890F84}" type="presParOf" srcId="{96E76BC5-5086-4950-B2D7-42FFA3AD9F99}" destId="{EDBC6D84-599B-4FE0-B653-8A2D0E0B7EE7}" srcOrd="1" destOrd="0" presId="urn:microsoft.com/office/officeart/2005/8/layout/pList2#3"/>
    <dgm:cxn modelId="{9F7223A0-5CDB-450C-92D9-0F2E1DAF0A51}" type="presParOf" srcId="{96E76BC5-5086-4950-B2D7-42FFA3AD9F99}" destId="{083EE5DF-9B58-44C6-AA69-D3BFB673F7B9}" srcOrd="2" destOrd="0" presId="urn:microsoft.com/office/officeart/2005/8/layout/pList2#3"/>
    <dgm:cxn modelId="{CACA7546-D4A4-473D-87E3-0A74A64A8FFD}" type="presParOf" srcId="{FA6E107A-6E55-46FE-B9F4-E5739B9A7D74}" destId="{C8B3CFCC-849A-45A1-8606-507F3EA14004}" srcOrd="1" destOrd="0" presId="urn:microsoft.com/office/officeart/2005/8/layout/pList2#3"/>
    <dgm:cxn modelId="{D1FA21A7-D524-47FD-B622-9F2F83D96126}" type="presParOf" srcId="{FA6E107A-6E55-46FE-B9F4-E5739B9A7D74}" destId="{82BC57F5-DB69-4C23-8B78-D35653920340}" srcOrd="2" destOrd="0" presId="urn:microsoft.com/office/officeart/2005/8/layout/pList2#3"/>
    <dgm:cxn modelId="{E32CEBF7-48AA-43DF-B1EF-40228DC66230}" type="presParOf" srcId="{82BC57F5-DB69-4C23-8B78-D35653920340}" destId="{9EDA7AF5-C635-418E-B1B0-F48FB1E94CDC}" srcOrd="0" destOrd="0" presId="urn:microsoft.com/office/officeart/2005/8/layout/pList2#3"/>
    <dgm:cxn modelId="{C631E468-034C-4A9D-B167-5E260BFCE8B7}" type="presParOf" srcId="{82BC57F5-DB69-4C23-8B78-D35653920340}" destId="{5BB86C48-D6B4-4A7D-9C69-897E37139995}" srcOrd="1" destOrd="0" presId="urn:microsoft.com/office/officeart/2005/8/layout/pList2#3"/>
    <dgm:cxn modelId="{1A981CE2-2A5B-46ED-A0C2-B759907AFD62}" type="presParOf" srcId="{82BC57F5-DB69-4C23-8B78-D35653920340}" destId="{5681C61A-28C0-4343-BF79-AA7A4D03FDCE}" srcOrd="2" destOrd="0" presId="urn:microsoft.com/office/officeart/2005/8/layout/pList2#3"/>
    <dgm:cxn modelId="{66107A03-E676-4BB1-A284-AEA296F6E9F0}" type="presParOf" srcId="{FA6E107A-6E55-46FE-B9F4-E5739B9A7D74}" destId="{9561B44D-30B5-455B-9663-979C457F43C1}" srcOrd="3" destOrd="0" presId="urn:microsoft.com/office/officeart/2005/8/layout/pList2#3"/>
    <dgm:cxn modelId="{AFC1C0D7-9478-4B7D-A412-36D3BD384D50}" type="presParOf" srcId="{FA6E107A-6E55-46FE-B9F4-E5739B9A7D74}" destId="{644F1BF4-88C5-4559-B2A1-CD3EF90B6A0E}" srcOrd="4" destOrd="0" presId="urn:microsoft.com/office/officeart/2005/8/layout/pList2#3"/>
    <dgm:cxn modelId="{9396777B-1AAF-4AD1-9BBE-1A5686F5CDCF}" type="presParOf" srcId="{644F1BF4-88C5-4559-B2A1-CD3EF90B6A0E}" destId="{77F6E6F8-A859-435E-93A0-43B48F95F5F1}" srcOrd="0" destOrd="0" presId="urn:microsoft.com/office/officeart/2005/8/layout/pList2#3"/>
    <dgm:cxn modelId="{287CE0CB-1B66-4F33-90CF-2C4CDBEAC297}" type="presParOf" srcId="{644F1BF4-88C5-4559-B2A1-CD3EF90B6A0E}" destId="{6500F3C9-A9AC-4AF7-988B-72EB91567939}" srcOrd="1" destOrd="0" presId="urn:microsoft.com/office/officeart/2005/8/layout/pList2#3"/>
    <dgm:cxn modelId="{76CD81D4-0E04-4123-8D2C-F63002F46021}" type="presParOf" srcId="{644F1BF4-88C5-4559-B2A1-CD3EF90B6A0E}" destId="{71B0CC05-CCDB-4708-8416-E5298201D097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28F27B-BBC0-4EF1-8CDB-A839D12CFC60}">
      <dsp:nvSpPr>
        <dsp:cNvPr id="0" name=""/>
        <dsp:cNvSpPr/>
      </dsp:nvSpPr>
      <dsp:spPr>
        <a:xfrm>
          <a:off x="0" y="0"/>
          <a:ext cx="7772400" cy="27089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3EE5DF-9B58-44C6-AA69-D3BFB673F7B9}">
      <dsp:nvSpPr>
        <dsp:cNvPr id="0" name=""/>
        <dsp:cNvSpPr/>
      </dsp:nvSpPr>
      <dsp:spPr>
        <a:xfrm>
          <a:off x="233172" y="361188"/>
          <a:ext cx="2283142" cy="19865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672F4F0-8CD1-4955-8990-477C85156707}">
      <dsp:nvSpPr>
        <dsp:cNvPr id="0" name=""/>
        <dsp:cNvSpPr/>
      </dsp:nvSpPr>
      <dsp:spPr>
        <a:xfrm rot="10800000">
          <a:off x="233172" y="2708909"/>
          <a:ext cx="2283142" cy="33108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Monosaccharide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Many of our daily foods include glucose and fructose such as: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Table Sugar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Honey</a:t>
          </a:r>
          <a:endParaRPr lang="en-US" sz="1500" kern="1200" dirty="0"/>
        </a:p>
      </dsp:txBody>
      <dsp:txXfrm rot="10800000">
        <a:off x="233172" y="2708909"/>
        <a:ext cx="2283142" cy="3310890"/>
      </dsp:txXfrm>
    </dsp:sp>
    <dsp:sp modelId="{5681C61A-28C0-4343-BF79-AA7A4D03FDCE}">
      <dsp:nvSpPr>
        <dsp:cNvPr id="0" name=""/>
        <dsp:cNvSpPr/>
      </dsp:nvSpPr>
      <dsp:spPr>
        <a:xfrm>
          <a:off x="2744628" y="361188"/>
          <a:ext cx="2283142" cy="19865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EDA7AF5-C635-418E-B1B0-F48FB1E94CDC}">
      <dsp:nvSpPr>
        <dsp:cNvPr id="0" name=""/>
        <dsp:cNvSpPr/>
      </dsp:nvSpPr>
      <dsp:spPr>
        <a:xfrm rot="10800000">
          <a:off x="2744628" y="2708909"/>
          <a:ext cx="2283142" cy="33108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Disaccharide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Foods containing sucrose, maltose, lactose such as: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Milk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Syrup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Fruits</a:t>
          </a:r>
        </a:p>
      </dsp:txBody>
      <dsp:txXfrm rot="10800000">
        <a:off x="2744628" y="2708909"/>
        <a:ext cx="2283142" cy="3310890"/>
      </dsp:txXfrm>
    </dsp:sp>
    <dsp:sp modelId="{71B0CC05-CCDB-4708-8416-E5298201D097}">
      <dsp:nvSpPr>
        <dsp:cNvPr id="0" name=""/>
        <dsp:cNvSpPr/>
      </dsp:nvSpPr>
      <dsp:spPr>
        <a:xfrm>
          <a:off x="5256085" y="361188"/>
          <a:ext cx="2283142" cy="19865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7F6E6F8-A859-435E-93A0-43B48F95F5F1}">
      <dsp:nvSpPr>
        <dsp:cNvPr id="0" name=""/>
        <dsp:cNvSpPr/>
      </dsp:nvSpPr>
      <dsp:spPr>
        <a:xfrm rot="10800000">
          <a:off x="5256085" y="2708909"/>
          <a:ext cx="2283142" cy="33108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Polysaccharide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Starches and glycogen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Potatoes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Breads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Rice and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Grains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5256085" y="2708909"/>
        <a:ext cx="2283142" cy="3310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FD005-FFA5-46B0-8155-E524D1E22331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9AEBD-4C27-4212-BD25-D9D1336017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4.4 Valences </a:t>
            </a:r>
            <a:r>
              <a:rPr lang="en-US" dirty="0"/>
              <a:t>of the major elements of organic molecules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61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2557C7BC-BDA1-2647-BBB3-D3C2E670A80E}" type="slidenum">
              <a:rPr lang="en-US" sz="1200" b="0">
                <a:solidFill>
                  <a:srgbClr val="000000"/>
                </a:solidFill>
              </a:rPr>
              <a:pPr/>
              <a:t>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Figure </a:t>
            </a:r>
            <a:r>
              <a:rPr lang="en-US" dirty="0" smtClean="0">
                <a:latin typeface="Times New Roman" charset="0"/>
              </a:rPr>
              <a:t>5.2 </a:t>
            </a:r>
            <a:r>
              <a:rPr lang="en-US" dirty="0">
                <a:latin typeface="Times New Roman"/>
                <a:ea typeface="Arial"/>
                <a:cs typeface="Times New Roman"/>
              </a:rPr>
              <a:t>The synthesis and breakdown of polymers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289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5.10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Saturated and unsaturated fats and fatty acids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841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5.18a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Exploring levels of protein structure (part 1: primary)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104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5.18b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Exploring levels of protein structure (part 2: secondary through quaternary)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35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0AFF-6EC1-45E9-91F0-214DACF87F98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A5F8-ABDD-4647-B9E8-E3CEE52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0AFF-6EC1-45E9-91F0-214DACF87F98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A5F8-ABDD-4647-B9E8-E3CEE52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0AFF-6EC1-45E9-91F0-214DACF87F98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A5F8-ABDD-4647-B9E8-E3CEE52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0AFF-6EC1-45E9-91F0-214DACF87F98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A5F8-ABDD-4647-B9E8-E3CEE52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0AFF-6EC1-45E9-91F0-214DACF87F98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A5F8-ABDD-4647-B9E8-E3CEE52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0AFF-6EC1-45E9-91F0-214DACF87F98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A5F8-ABDD-4647-B9E8-E3CEE52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0AFF-6EC1-45E9-91F0-214DACF87F98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A5F8-ABDD-4647-B9E8-E3CEE52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0AFF-6EC1-45E9-91F0-214DACF87F98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A5F8-ABDD-4647-B9E8-E3CEE52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0AFF-6EC1-45E9-91F0-214DACF87F98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A5F8-ABDD-4647-B9E8-E3CEE52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0AFF-6EC1-45E9-91F0-214DACF87F98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A5F8-ABDD-4647-B9E8-E3CEE52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0AFF-6EC1-45E9-91F0-214DACF87F98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A5F8-ABDD-4647-B9E8-E3CEE52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90AFF-6EC1-45E9-91F0-214DACF87F98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FA5F8-ABDD-4647-B9E8-E3CEE52066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Carbon Compounds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Chapter 2.3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Sugars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 smtClean="0"/>
              <a:t>Monosaccharides</a:t>
            </a:r>
            <a:r>
              <a:rPr lang="en-US" dirty="0" smtClean="0"/>
              <a:t> have molecular formulas that are usually multiples of CH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Glucose (C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) is the most common </a:t>
            </a:r>
            <a:r>
              <a:rPr lang="en-US" dirty="0" smtClean="0"/>
              <a:t>monosaccharide</a:t>
            </a:r>
            <a:endParaRPr lang="en-US" dirty="0" smtClean="0"/>
          </a:p>
        </p:txBody>
      </p:sp>
      <p:pic>
        <p:nvPicPr>
          <p:cNvPr id="5" name="Content Placeholder 4" descr="sb4865f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400294"/>
            <a:ext cx="4038600" cy="292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4134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4288383"/>
              </p:ext>
            </p:extLst>
          </p:nvPr>
        </p:nvGraphicFramePr>
        <p:xfrm>
          <a:off x="685800" y="304800"/>
          <a:ext cx="7772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505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b4865f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440488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050925" y="325438"/>
            <a:ext cx="18165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dirty="0"/>
              <a:t>Starch</a:t>
            </a:r>
          </a:p>
        </p:txBody>
      </p:sp>
    </p:spTree>
    <p:extLst>
      <p:ext uri="{BB962C8B-B14F-4D97-AF65-F5344CB8AC3E}">
        <p14:creationId xmlns:p14="http://schemas.microsoft.com/office/powerpoint/2010/main" xmlns="" val="17640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Lipids</a:t>
            </a:r>
            <a:r>
              <a:rPr lang="en-US" dirty="0" smtClean="0"/>
              <a:t> are the one class of large biological molecules that does not include true polymers</a:t>
            </a:r>
          </a:p>
          <a:p>
            <a:r>
              <a:rPr lang="en-US" dirty="0" smtClean="0"/>
              <a:t>The unifying feature of lipids is that they mix poorly, if at all, with water </a:t>
            </a:r>
          </a:p>
          <a:p>
            <a:r>
              <a:rPr lang="en-US" dirty="0" smtClean="0"/>
              <a:t>Lipids are hydrophobic </a:t>
            </a:r>
            <a:r>
              <a:rPr lang="en-US" dirty="0" smtClean="0"/>
              <a:t>because they </a:t>
            </a:r>
            <a:r>
              <a:rPr lang="en-US" dirty="0" smtClean="0"/>
              <a:t>consist mostly of hydrocarbons, which form nonpolar covalent bonds</a:t>
            </a:r>
          </a:p>
          <a:p>
            <a:r>
              <a:rPr lang="en-US" dirty="0" smtClean="0"/>
              <a:t>The most biologically important lipids are fats, phospholipids, and </a:t>
            </a:r>
            <a:r>
              <a:rPr lang="en-US" dirty="0" smtClean="0"/>
              <a:t>steroids</a:t>
            </a:r>
          </a:p>
          <a:p>
            <a:pPr lvl="1"/>
            <a:r>
              <a:rPr lang="en-US" dirty="0" smtClean="0"/>
              <a:t>Energy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2594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B) </a:t>
            </a:r>
            <a:r>
              <a:rPr lang="en-US" u="sng" dirty="0" smtClean="0"/>
              <a:t>Lipids</a:t>
            </a:r>
          </a:p>
          <a:p>
            <a:pPr lvl="1"/>
            <a:r>
              <a:rPr lang="en-US" dirty="0" smtClean="0"/>
              <a:t>Large molecules made of mostly carbon and hydrogen that do not form as polymers</a:t>
            </a:r>
          </a:p>
          <a:p>
            <a:pPr lvl="1"/>
            <a:r>
              <a:rPr lang="en-US" dirty="0" smtClean="0"/>
              <a:t>Main function is energy storage</a:t>
            </a:r>
          </a:p>
          <a:p>
            <a:pPr lvl="1"/>
            <a:r>
              <a:rPr lang="en-US" dirty="0" smtClean="0"/>
              <a:t>Lipids are hydrophobic</a:t>
            </a:r>
          </a:p>
          <a:p>
            <a:pPr lvl="2"/>
            <a:r>
              <a:rPr lang="en-US" dirty="0" smtClean="0"/>
              <a:t>Lipids don’t like water because the carbon-hydrogen bonds in lipid molecules are </a:t>
            </a:r>
            <a:r>
              <a:rPr lang="en-US" dirty="0" err="1" smtClean="0"/>
              <a:t>nonpolar</a:t>
            </a:r>
            <a:endParaRPr lang="en-US" dirty="0" smtClean="0"/>
          </a:p>
          <a:p>
            <a:pPr lvl="1"/>
            <a:r>
              <a:rPr lang="en-US" dirty="0" smtClean="0"/>
              <a:t>Three groups of lipids are: </a:t>
            </a:r>
          </a:p>
          <a:p>
            <a:pPr lvl="2"/>
            <a:r>
              <a:rPr lang="en-US" dirty="0" smtClean="0"/>
              <a:t>1) fats</a:t>
            </a:r>
          </a:p>
          <a:p>
            <a:pPr lvl="2"/>
            <a:r>
              <a:rPr lang="en-US" dirty="0" smtClean="0"/>
              <a:t>2) phospholipids</a:t>
            </a:r>
          </a:p>
          <a:p>
            <a:pPr lvl="2"/>
            <a:r>
              <a:rPr lang="en-US" dirty="0" smtClean="0"/>
              <a:t>3) steroids</a:t>
            </a:r>
          </a:p>
        </p:txBody>
      </p:sp>
    </p:spTree>
    <p:extLst>
      <p:ext uri="{BB962C8B-B14F-4D97-AF65-F5344CB8AC3E}">
        <p14:creationId xmlns:p14="http://schemas.microsoft.com/office/powerpoint/2010/main" xmlns="" val="761783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Lipids</a:t>
            </a:r>
            <a:r>
              <a:rPr lang="en-US" dirty="0" smtClean="0"/>
              <a:t> </a:t>
            </a:r>
            <a:r>
              <a:rPr lang="en-US" dirty="0" smtClean="0"/>
              <a:t>(cont.)</a:t>
            </a:r>
          </a:p>
          <a:p>
            <a:pPr lvl="1"/>
            <a:r>
              <a:rPr lang="en-US" dirty="0" smtClean="0"/>
              <a:t>1) </a:t>
            </a:r>
            <a:r>
              <a:rPr lang="en-US" u="sng" dirty="0" smtClean="0"/>
              <a:t>Fats</a:t>
            </a:r>
          </a:p>
          <a:p>
            <a:pPr lvl="2"/>
            <a:r>
              <a:rPr lang="en-US" dirty="0" smtClean="0"/>
              <a:t>Fats are constructed from fatty acids joined to a glycerol molecule</a:t>
            </a:r>
            <a:endParaRPr lang="en-US" dirty="0"/>
          </a:p>
        </p:txBody>
      </p:sp>
      <p:pic>
        <p:nvPicPr>
          <p:cNvPr id="4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489325"/>
            <a:ext cx="65532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0" y="6440912"/>
            <a:ext cx="2641877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kumimoji="0" lang="en-US" sz="1400" b="1" dirty="0" smtClean="0"/>
              <a:t>Fat molecule (</a:t>
            </a:r>
            <a:r>
              <a:rPr kumimoji="0" lang="en-US" sz="1400" b="1" dirty="0" err="1" smtClean="0"/>
              <a:t>triacylglycerol</a:t>
            </a:r>
            <a:r>
              <a:rPr kumimoji="0" lang="en-US" sz="1400" b="1" dirty="0" smtClean="0"/>
              <a:t>)</a:t>
            </a:r>
            <a:endParaRPr kumimoji="0"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1609001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Fats</a:t>
            </a:r>
            <a:endParaRPr lang="en-US" alt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Saturated</a:t>
            </a:r>
            <a:r>
              <a:rPr lang="en-US" altLang="en-US" smtClean="0"/>
              <a:t>:  Each carbon atom joined to another carbon atom by a single bond.</a:t>
            </a:r>
          </a:p>
          <a:p>
            <a:pPr eaLnBrk="1" hangingPunct="1"/>
            <a:r>
              <a:rPr lang="en-US" altLang="en-US" b="1" u="sng" smtClean="0"/>
              <a:t>Unsaturated</a:t>
            </a:r>
            <a:r>
              <a:rPr lang="en-US" altLang="en-US" smtClean="0"/>
              <a:t>:  If there is at least 1 carbon to carbon double bond.  Example: olive oil.</a:t>
            </a:r>
          </a:p>
          <a:p>
            <a:pPr eaLnBrk="1" hangingPunct="1"/>
            <a:r>
              <a:rPr lang="en-US" altLang="en-US" b="1" u="sng" smtClean="0"/>
              <a:t>Polyunsaturated</a:t>
            </a:r>
            <a:r>
              <a:rPr lang="en-US" altLang="en-US" smtClean="0"/>
              <a:t>:  If there is more than one double bond.  Examples: corn, sesame, canola, and peanut oil.</a:t>
            </a:r>
            <a:endParaRPr lang="en-US" altLang="en-US" b="1" u="sng" smtClean="0"/>
          </a:p>
        </p:txBody>
      </p:sp>
    </p:spTree>
    <p:extLst>
      <p:ext uri="{BB962C8B-B14F-4D97-AF65-F5344CB8AC3E}">
        <p14:creationId xmlns:p14="http://schemas.microsoft.com/office/powerpoint/2010/main" xmlns="" val="1602715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_10_SaturatedUnsatFat-U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04" y="704088"/>
            <a:ext cx="8546592" cy="544982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5.10</a:t>
            </a:r>
            <a:endParaRPr lang="en-US" sz="1200" dirty="0"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35369" y="687075"/>
            <a:ext cx="1704921" cy="34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(a) Saturated fat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721297" y="707895"/>
            <a:ext cx="1947812" cy="34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(b) Unsaturated fat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42312" y="2054169"/>
            <a:ext cx="1413449" cy="107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Structural</a:t>
            </a:r>
          </a:p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formula</a:t>
            </a:r>
          </a:p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of a saturated</a:t>
            </a:r>
          </a:p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fat molecule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42312" y="3560051"/>
            <a:ext cx="1434266" cy="12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Space-filling</a:t>
            </a:r>
          </a:p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model of</a:t>
            </a:r>
          </a:p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stearic acid,</a:t>
            </a:r>
          </a:p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 saturated</a:t>
            </a:r>
          </a:p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fatty acid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707423" y="3317169"/>
            <a:ext cx="1413449" cy="107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Structural</a:t>
            </a:r>
          </a:p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formula of an</a:t>
            </a:r>
          </a:p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unsaturated</a:t>
            </a:r>
          </a:p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fat molecule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707422" y="4524649"/>
            <a:ext cx="1434266" cy="12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Space-filling</a:t>
            </a:r>
          </a:p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model of oleic</a:t>
            </a:r>
          </a:p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acid, an</a:t>
            </a:r>
          </a:p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unsaturated</a:t>
            </a:r>
          </a:p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fatty acid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184287" y="5419849"/>
            <a:ext cx="1434266" cy="78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Cis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double</a:t>
            </a:r>
          </a:p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bond causes</a:t>
            </a:r>
          </a:p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bending.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7238169" y="5257800"/>
            <a:ext cx="235781" cy="2244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3992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Lipids</a:t>
            </a:r>
            <a:r>
              <a:rPr lang="en-US" dirty="0" smtClean="0"/>
              <a:t> </a:t>
            </a:r>
            <a:r>
              <a:rPr lang="en-US" dirty="0" smtClean="0"/>
              <a:t>(cont.)</a:t>
            </a:r>
          </a:p>
          <a:p>
            <a:pPr lvl="1"/>
            <a:r>
              <a:rPr lang="en-US" dirty="0" smtClean="0"/>
              <a:t>2) </a:t>
            </a:r>
            <a:r>
              <a:rPr lang="en-US" u="sng" dirty="0" smtClean="0"/>
              <a:t>Phospholipids</a:t>
            </a:r>
          </a:p>
          <a:p>
            <a:pPr lvl="2"/>
            <a:r>
              <a:rPr lang="en-US" dirty="0" smtClean="0"/>
              <a:t>Phospholipids are made by combining two fatty acids and a phosphate group to a glycerol molecule</a:t>
            </a:r>
          </a:p>
          <a:p>
            <a:pPr lvl="3"/>
            <a:r>
              <a:rPr lang="en-US" dirty="0" smtClean="0"/>
              <a:t>Phosphate makes the “head” of the </a:t>
            </a:r>
            <a:r>
              <a:rPr lang="en-US" dirty="0" err="1" smtClean="0"/>
              <a:t>phospholipid</a:t>
            </a:r>
            <a:r>
              <a:rPr lang="en-US" dirty="0" smtClean="0"/>
              <a:t> </a:t>
            </a:r>
            <a:r>
              <a:rPr lang="en-US" i="1" dirty="0" smtClean="0"/>
              <a:t>hydrophilic </a:t>
            </a:r>
          </a:p>
          <a:p>
            <a:pPr lvl="3"/>
            <a:r>
              <a:rPr lang="en-US" dirty="0" smtClean="0"/>
              <a:t>Fatty acids make the “tails” of the </a:t>
            </a:r>
            <a:r>
              <a:rPr lang="en-US" dirty="0" err="1" smtClean="0"/>
              <a:t>phospholipid</a:t>
            </a:r>
            <a:r>
              <a:rPr lang="en-US" dirty="0" smtClean="0"/>
              <a:t> </a:t>
            </a:r>
            <a:r>
              <a:rPr lang="en-US" i="1" dirty="0" smtClean="0"/>
              <a:t>hydrophobic</a:t>
            </a:r>
            <a:endParaRPr lang="en-US" i="1" dirty="0"/>
          </a:p>
        </p:txBody>
      </p:sp>
      <p:pic>
        <p:nvPicPr>
          <p:cNvPr id="5" name="Picture 10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1905000"/>
            <a:ext cx="3657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81600" y="3581400"/>
            <a:ext cx="320088" cy="125611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>
              <a:lnSpc>
                <a:spcPct val="80000"/>
              </a:lnSpc>
            </a:pPr>
            <a:r>
              <a:rPr kumimoji="0" lang="en-US" sz="1100" b="1" dirty="0" smtClean="0"/>
              <a:t>Hydrophobic tails</a:t>
            </a:r>
            <a:endParaRPr kumimoji="0" lang="en-US" sz="1100" b="1" dirty="0"/>
          </a:p>
        </p:txBody>
      </p:sp>
      <p:sp>
        <p:nvSpPr>
          <p:cNvPr id="7" name="Rectangle 6"/>
          <p:cNvSpPr/>
          <p:nvPr/>
        </p:nvSpPr>
        <p:spPr>
          <a:xfrm>
            <a:off x="5181600" y="2057400"/>
            <a:ext cx="320088" cy="121443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>
              <a:lnSpc>
                <a:spcPct val="80000"/>
              </a:lnSpc>
            </a:pPr>
            <a:r>
              <a:rPr kumimoji="0" lang="en-US" sz="1100" b="1" dirty="0" smtClean="0"/>
              <a:t>Hydrophilic head</a:t>
            </a:r>
            <a:endParaRPr kumimoji="0" lang="en-US" sz="1100" b="1" dirty="0"/>
          </a:p>
        </p:txBody>
      </p:sp>
    </p:spTree>
    <p:extLst>
      <p:ext uri="{BB962C8B-B14F-4D97-AF65-F5344CB8AC3E}">
        <p14:creationId xmlns:p14="http://schemas.microsoft.com/office/powerpoint/2010/main" xmlns="" val="1102611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B) </a:t>
            </a:r>
            <a:r>
              <a:rPr lang="en-US" u="sng" dirty="0" smtClean="0"/>
              <a:t>Lipids</a:t>
            </a:r>
            <a:r>
              <a:rPr lang="en-US" dirty="0" smtClean="0"/>
              <a:t> (cont.)</a:t>
            </a:r>
          </a:p>
          <a:p>
            <a:pPr lvl="1"/>
            <a:r>
              <a:rPr lang="en-US" dirty="0" smtClean="0"/>
              <a:t>2) </a:t>
            </a:r>
            <a:r>
              <a:rPr lang="en-US" u="sng" dirty="0" smtClean="0"/>
              <a:t>Phospholipids </a:t>
            </a:r>
            <a:r>
              <a:rPr lang="en-US" dirty="0" smtClean="0"/>
              <a:t>(cont.)</a:t>
            </a:r>
          </a:p>
          <a:p>
            <a:pPr lvl="2"/>
            <a:r>
              <a:rPr lang="en-US" dirty="0" smtClean="0"/>
              <a:t>When put into water, phospholipids arrange themselves into a </a:t>
            </a:r>
            <a:r>
              <a:rPr lang="en-US" dirty="0" err="1" smtClean="0"/>
              <a:t>bilayer</a:t>
            </a:r>
            <a:endParaRPr lang="en-US" dirty="0" smtClean="0"/>
          </a:p>
          <a:p>
            <a:pPr lvl="3"/>
            <a:r>
              <a:rPr lang="en-US" dirty="0" smtClean="0"/>
              <a:t>The hydrophilic heads on the water side while the hydrophobic tails are towards each other</a:t>
            </a:r>
          </a:p>
          <a:p>
            <a:pPr lvl="2"/>
            <a:r>
              <a:rPr lang="en-US" dirty="0" smtClean="0"/>
              <a:t>Phospholipids are the main component of cell membranes</a:t>
            </a:r>
          </a:p>
          <a:p>
            <a:pPr lvl="2"/>
            <a:endParaRPr lang="en-US" dirty="0"/>
          </a:p>
        </p:txBody>
      </p:sp>
      <p:pic>
        <p:nvPicPr>
          <p:cNvPr id="5" name="Picture 10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1905000"/>
            <a:ext cx="3657600" cy="307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257800" y="2590800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1200" b="1" dirty="0" smtClean="0"/>
              <a:t>Hydrophilic</a:t>
            </a:r>
          </a:p>
          <a:p>
            <a:r>
              <a:rPr kumimoji="0" lang="en-US" sz="1200" b="1" dirty="0" smtClean="0"/>
              <a:t>head</a:t>
            </a:r>
            <a:endParaRPr kumimoji="0"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5562600" y="4267200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1200" b="1" dirty="0" smtClean="0"/>
              <a:t>Hydrophobic</a:t>
            </a:r>
          </a:p>
          <a:p>
            <a:r>
              <a:rPr kumimoji="0" lang="en-US" sz="1200" b="1" dirty="0" smtClean="0"/>
              <a:t>tails</a:t>
            </a:r>
            <a:endParaRPr kumimoji="0" lang="en-US" sz="1200" b="1" dirty="0"/>
          </a:p>
        </p:txBody>
      </p:sp>
      <p:cxnSp>
        <p:nvCxnSpPr>
          <p:cNvPr id="9" name="Straight Connector 8"/>
          <p:cNvCxnSpPr>
            <a:endCxn id="6" idx="2"/>
          </p:cNvCxnSpPr>
          <p:nvPr/>
        </p:nvCxnSpPr>
        <p:spPr>
          <a:xfrm rot="16200000" flipH="1">
            <a:off x="5731818" y="2878782"/>
            <a:ext cx="233065" cy="114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5676900" y="3924300"/>
            <a:ext cx="6858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705600" y="2057400"/>
            <a:ext cx="766235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kumimoji="0" lang="en-US" sz="1200" b="1" dirty="0" smtClean="0"/>
              <a:t>WATER</a:t>
            </a:r>
            <a:endParaRPr kumimoji="0" lang="en-US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6858000" y="4114800"/>
            <a:ext cx="766235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kumimoji="0" lang="en-US" sz="1200" b="1" dirty="0" smtClean="0"/>
              <a:t>WATER</a:t>
            </a:r>
            <a:endParaRPr kumimoji="0" 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374240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Carbon: The Backbone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Living organisms consist mostly of carbon-based compounds</a:t>
            </a:r>
          </a:p>
          <a:p>
            <a:r>
              <a:rPr lang="en-US" smtClean="0"/>
              <a:t>Carbon is unparalleled in its ability to form large, complex, and varied molecules</a:t>
            </a:r>
          </a:p>
          <a:p>
            <a:r>
              <a:rPr lang="en-US" smtClean="0"/>
              <a:t>Proteins, DNA, carbohydrates, and other molecules that distinguish living matter are all composed of carbon compounds</a:t>
            </a:r>
            <a:endParaRPr lang="en-US" dirty="0"/>
          </a:p>
        </p:txBody>
      </p:sp>
      <p:pic>
        <p:nvPicPr>
          <p:cNvPr id="5" name="Content Placeholder 4" descr="04_01_CarbonProperties-U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575150"/>
            <a:ext cx="4038600" cy="257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436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B) </a:t>
            </a:r>
            <a:r>
              <a:rPr lang="en-US" u="sng" dirty="0" smtClean="0"/>
              <a:t>Lipids</a:t>
            </a:r>
            <a:r>
              <a:rPr lang="en-US" dirty="0" smtClean="0"/>
              <a:t> (cont.)</a:t>
            </a:r>
          </a:p>
          <a:p>
            <a:pPr lvl="1"/>
            <a:r>
              <a:rPr lang="en-US" dirty="0" smtClean="0"/>
              <a:t>3) </a:t>
            </a:r>
            <a:r>
              <a:rPr lang="en-US" u="sng" dirty="0" smtClean="0"/>
              <a:t>Steroids</a:t>
            </a:r>
          </a:p>
          <a:p>
            <a:pPr lvl="2"/>
            <a:r>
              <a:rPr lang="en-US" dirty="0" smtClean="0"/>
              <a:t>Steroids are lipids that are made from carbon rings</a:t>
            </a:r>
          </a:p>
          <a:p>
            <a:pPr lvl="2"/>
            <a:r>
              <a:rPr lang="en-US" dirty="0" smtClean="0"/>
              <a:t>Steroids have important functions in living things</a:t>
            </a:r>
          </a:p>
          <a:p>
            <a:pPr lvl="3"/>
            <a:r>
              <a:rPr lang="en-US" dirty="0" smtClean="0"/>
              <a:t>A) </a:t>
            </a:r>
            <a:r>
              <a:rPr lang="en-US" u="sng" dirty="0" smtClean="0"/>
              <a:t>Cholesterol</a:t>
            </a:r>
            <a:r>
              <a:rPr lang="en-US" dirty="0" smtClean="0"/>
              <a:t>: a steroid that helps keep cell membranes in animal cells structurally sound</a:t>
            </a:r>
          </a:p>
          <a:p>
            <a:pPr lvl="3"/>
            <a:r>
              <a:rPr lang="en-US" dirty="0" smtClean="0"/>
              <a:t>B) </a:t>
            </a:r>
            <a:r>
              <a:rPr lang="en-US" u="sng" dirty="0" smtClean="0"/>
              <a:t>Steroid hormones</a:t>
            </a:r>
            <a:r>
              <a:rPr lang="en-US" dirty="0" smtClean="0"/>
              <a:t>: steroids that help control biological reactions </a:t>
            </a:r>
          </a:p>
        </p:txBody>
      </p:sp>
      <p:pic>
        <p:nvPicPr>
          <p:cNvPr id="6" name="Picture 5" descr="05_15Cholesterol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724400"/>
            <a:ext cx="4910138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7789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724024"/>
            <a:ext cx="8499249" cy="4622535"/>
          </a:xfrm>
        </p:spPr>
        <p:txBody>
          <a:bodyPr/>
          <a:lstStyle/>
          <a:p>
            <a:r>
              <a:rPr lang="en-US" dirty="0" smtClean="0"/>
              <a:t>Proteins account for more than 50% of the dry mass of most cells</a:t>
            </a:r>
          </a:p>
          <a:p>
            <a:r>
              <a:rPr lang="en-US" dirty="0" smtClean="0"/>
              <a:t>Some proteins speed up chemical reactions</a:t>
            </a:r>
          </a:p>
          <a:p>
            <a:r>
              <a:rPr lang="en-US" dirty="0" smtClean="0"/>
              <a:t>Other protein functions include defense, storage, transport, cellular communication, movement, or structural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3750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Proteins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Functions of proteins</a:t>
            </a:r>
          </a:p>
          <a:p>
            <a:pPr lvl="1"/>
            <a:r>
              <a:rPr lang="en-US" altLang="en-US" dirty="0" smtClean="0"/>
              <a:t>Structural proteins </a:t>
            </a:r>
          </a:p>
          <a:p>
            <a:pPr lvl="2"/>
            <a:r>
              <a:rPr lang="en-US" altLang="en-US" b="1" dirty="0" smtClean="0"/>
              <a:t>Form</a:t>
            </a:r>
            <a:r>
              <a:rPr lang="en-US" altLang="en-US" dirty="0" smtClean="0"/>
              <a:t> bones and muscles</a:t>
            </a:r>
          </a:p>
          <a:p>
            <a:pPr lvl="2"/>
            <a:r>
              <a:rPr lang="en-US" altLang="en-US" b="1" dirty="0" smtClean="0"/>
              <a:t>Transport</a:t>
            </a:r>
            <a:r>
              <a:rPr lang="en-US" altLang="en-US" dirty="0" smtClean="0"/>
              <a:t> substances into or out of cells</a:t>
            </a:r>
          </a:p>
          <a:p>
            <a:pPr lvl="1"/>
            <a:r>
              <a:rPr lang="en-US" altLang="en-US" dirty="0" smtClean="0"/>
              <a:t>Functional proteins</a:t>
            </a:r>
          </a:p>
          <a:p>
            <a:pPr lvl="2"/>
            <a:r>
              <a:rPr lang="en-US" altLang="en-US" b="1" dirty="0" smtClean="0"/>
              <a:t>Control</a:t>
            </a:r>
            <a:r>
              <a:rPr lang="en-US" altLang="en-US" dirty="0" smtClean="0"/>
              <a:t> the rate of reaction</a:t>
            </a:r>
          </a:p>
          <a:p>
            <a:pPr lvl="2"/>
            <a:r>
              <a:rPr lang="en-US" altLang="en-US" b="1" dirty="0" smtClean="0"/>
              <a:t>Regulate</a:t>
            </a:r>
            <a:r>
              <a:rPr lang="en-US" altLang="en-US" dirty="0" smtClean="0"/>
              <a:t> cell processes</a:t>
            </a:r>
          </a:p>
          <a:p>
            <a:pPr lvl="2"/>
            <a:r>
              <a:rPr lang="en-US" altLang="en-US" dirty="0" smtClean="0"/>
              <a:t>Help </a:t>
            </a:r>
            <a:r>
              <a:rPr lang="en-US" altLang="en-US" b="1" dirty="0" smtClean="0"/>
              <a:t>fight</a:t>
            </a:r>
            <a:r>
              <a:rPr lang="en-US" altLang="en-US" dirty="0" smtClean="0"/>
              <a:t> diseases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85886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Polypeptides (Amino Acid Polymers)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Contain nitrogen, carbon, hydrogen, and oxygen. </a:t>
            </a:r>
            <a:endParaRPr lang="en-US" dirty="0" smtClean="0"/>
          </a:p>
          <a:p>
            <a:r>
              <a:rPr lang="en-US" dirty="0" smtClean="0"/>
              <a:t>Amino </a:t>
            </a:r>
            <a:r>
              <a:rPr lang="en-US" dirty="0" smtClean="0"/>
              <a:t>acids are linked by covalent bonds called </a:t>
            </a:r>
            <a:r>
              <a:rPr lang="en-US" b="1" dirty="0" smtClean="0"/>
              <a:t>peptide bonds</a:t>
            </a:r>
          </a:p>
          <a:p>
            <a:r>
              <a:rPr lang="en-US" dirty="0" smtClean="0"/>
              <a:t>A polypeptide is a polymer of amino acids</a:t>
            </a:r>
          </a:p>
          <a:p>
            <a:r>
              <a:rPr lang="en-US" dirty="0" smtClean="0"/>
              <a:t>Polypeptides range in length from a few to more than a thousand monomers </a:t>
            </a:r>
          </a:p>
          <a:p>
            <a:r>
              <a:rPr lang="en-US" dirty="0" smtClean="0"/>
              <a:t>Each polypeptide has a unique linear sequence of amino acids, with a carboxyl end (C-terminus) and an amino end (N-terminus)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1344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Proteins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5681" y="2148442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9744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Proteins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b="1" dirty="0" smtClean="0"/>
              <a:t>4 Levels of Organization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dirty="0" smtClean="0"/>
              <a:t>Sequence of </a:t>
            </a:r>
            <a:r>
              <a:rPr lang="en-US" altLang="en-US" b="1" dirty="0" smtClean="0"/>
              <a:t>amino acids </a:t>
            </a:r>
            <a:r>
              <a:rPr lang="en-US" altLang="en-US" dirty="0" smtClean="0"/>
              <a:t>in a </a:t>
            </a:r>
            <a:r>
              <a:rPr lang="en-US" altLang="en-US" b="1" dirty="0" smtClean="0"/>
              <a:t>polypeptide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dirty="0" smtClean="0"/>
              <a:t>Amino acids can be </a:t>
            </a:r>
            <a:r>
              <a:rPr lang="en-US" altLang="en-US" b="1" dirty="0" smtClean="0"/>
              <a:t>folded</a:t>
            </a:r>
            <a:r>
              <a:rPr lang="en-US" altLang="en-US" dirty="0" smtClean="0"/>
              <a:t> or twisted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dirty="0" smtClean="0"/>
              <a:t>The chain itself is folded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dirty="0" smtClean="0"/>
              <a:t>If there is more than 1 chain, each chain has a </a:t>
            </a:r>
            <a:r>
              <a:rPr lang="en-US" altLang="en-US" b="1" dirty="0" smtClean="0"/>
              <a:t>specific</a:t>
            </a:r>
            <a:r>
              <a:rPr lang="en-US" altLang="en-US" dirty="0" smtClean="0"/>
              <a:t> arrangement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252111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_18a_ProteinStructure-U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1824" y="210312"/>
            <a:ext cx="4340352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1201521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5.18a</a:t>
            </a:r>
            <a:endParaRPr lang="en-US" sz="1200" dirty="0"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437489" y="205045"/>
            <a:ext cx="2082450" cy="3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Primary Structure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437489" y="674946"/>
            <a:ext cx="699412" cy="52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Amino</a:t>
            </a:r>
          </a:p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acids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504290" y="1906847"/>
            <a:ext cx="1148144" cy="27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Amino end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992054" y="3555866"/>
            <a:ext cx="3319844" cy="23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Primary structure of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transthyretin</a:t>
            </a: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332966" y="1475049"/>
            <a:ext cx="237976" cy="20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1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158467" y="1504681"/>
            <a:ext cx="237976" cy="22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5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170237" y="1475050"/>
            <a:ext cx="237976" cy="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10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194203" y="2266683"/>
            <a:ext cx="237976" cy="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30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205970" y="2266683"/>
            <a:ext cx="237976" cy="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25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226203" y="2266683"/>
            <a:ext cx="237976" cy="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20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144837" y="2253984"/>
            <a:ext cx="237976" cy="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15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000651" y="2994817"/>
            <a:ext cx="237976" cy="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35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829205" y="3015983"/>
            <a:ext cx="237976" cy="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40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836740" y="3011750"/>
            <a:ext cx="237976" cy="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45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848508" y="3011750"/>
            <a:ext cx="237976" cy="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50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6211050" y="3712956"/>
            <a:ext cx="237976" cy="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55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602977" y="3820317"/>
            <a:ext cx="237976" cy="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60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599678" y="3816084"/>
            <a:ext cx="237976" cy="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65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583678" y="3816084"/>
            <a:ext cx="237976" cy="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70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982544" y="4302918"/>
            <a:ext cx="237976" cy="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75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435510" y="4518818"/>
            <a:ext cx="237976" cy="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80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443488" y="4518818"/>
            <a:ext cx="237976" cy="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85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451021" y="4518818"/>
            <a:ext cx="237976" cy="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90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170688" y="4942152"/>
            <a:ext cx="237976" cy="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95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975951" y="5331617"/>
            <a:ext cx="302079" cy="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100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951485" y="5331617"/>
            <a:ext cx="331716" cy="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105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931252" y="5331617"/>
            <a:ext cx="331716" cy="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110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2923718" y="5331617"/>
            <a:ext cx="331716" cy="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115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999574" y="6072449"/>
            <a:ext cx="331716" cy="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120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3982054" y="6072449"/>
            <a:ext cx="331716" cy="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400" dirty="0" smtClean="0">
                <a:solidFill>
                  <a:srgbClr val="0093C5"/>
                </a:solidFill>
                <a:latin typeface="Arial" charset="0"/>
              </a:rPr>
              <a:t>125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5176453" y="6256734"/>
            <a:ext cx="1330179" cy="23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Carboxyl end</a:t>
            </a:r>
          </a:p>
        </p:txBody>
      </p:sp>
    </p:spTree>
    <p:extLst>
      <p:ext uri="{BB962C8B-B14F-4D97-AF65-F5344CB8AC3E}">
        <p14:creationId xmlns:p14="http://schemas.microsoft.com/office/powerpoint/2010/main" xmlns="" val="18098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_18b_ProteinStructure-U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04" y="1752600"/>
            <a:ext cx="8546592" cy="335280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1201521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5.18b</a:t>
            </a:r>
            <a:endParaRPr lang="en-US" sz="1200" dirty="0"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75945" y="1746961"/>
            <a:ext cx="1508920" cy="64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Secondary</a:t>
            </a:r>
          </a:p>
          <a:p>
            <a:pPr algn="ctr" eaLnBrk="0" hangingPunct="0">
              <a:lnSpc>
                <a:spcPct val="95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Structure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642840" y="1746961"/>
            <a:ext cx="1508920" cy="64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Tertiary</a:t>
            </a:r>
          </a:p>
          <a:p>
            <a:pPr algn="ctr" eaLnBrk="0" hangingPunct="0">
              <a:lnSpc>
                <a:spcPct val="95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Structure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7346611" y="1746961"/>
            <a:ext cx="1508920" cy="64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Quaternary</a:t>
            </a:r>
          </a:p>
          <a:p>
            <a:pPr algn="ctr" eaLnBrk="0" hangingPunct="0">
              <a:lnSpc>
                <a:spcPct val="95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Structure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60579" y="2713934"/>
            <a:ext cx="877672" cy="35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𝛂 helix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491004" y="3545784"/>
            <a:ext cx="969746" cy="35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𝛃 strand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2200275" y="3679825"/>
            <a:ext cx="2444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082800" y="4168775"/>
            <a:ext cx="361951" cy="206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2366963" y="3041650"/>
            <a:ext cx="0" cy="2174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491003" y="3879158"/>
            <a:ext cx="1112621" cy="5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Hydrogen</a:t>
            </a:r>
          </a:p>
          <a:p>
            <a:pPr eaLnBrk="0" hangingPunct="0">
              <a:lnSpc>
                <a:spcPct val="95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bond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532153" y="3190183"/>
            <a:ext cx="1779372" cy="25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Hydrogen bond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33604" y="4787209"/>
            <a:ext cx="1763496" cy="35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𝛃 pleated sheet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653178" y="4177608"/>
            <a:ext cx="1522197" cy="5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Transthyretin</a:t>
            </a: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algn="ctr" eaLnBrk="0" hangingPunct="0">
              <a:lnSpc>
                <a:spcPct val="95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polypeptide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7339228" y="4177608"/>
            <a:ext cx="1522197" cy="5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Transthyretin</a:t>
            </a: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algn="ctr" eaLnBrk="0" hangingPunct="0">
              <a:lnSpc>
                <a:spcPct val="95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protein</a:t>
            </a:r>
          </a:p>
        </p:txBody>
      </p:sp>
    </p:spTree>
    <p:extLst>
      <p:ext uri="{BB962C8B-B14F-4D97-AF65-F5344CB8AC3E}">
        <p14:creationId xmlns:p14="http://schemas.microsoft.com/office/powerpoint/2010/main" xmlns="" val="373842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 5 - 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D) </a:t>
            </a:r>
            <a:r>
              <a:rPr lang="en-US" u="sng" dirty="0" smtClean="0"/>
              <a:t>Nucleic Acids</a:t>
            </a:r>
          </a:p>
          <a:p>
            <a:pPr lvl="1"/>
            <a:r>
              <a:rPr lang="en-US" dirty="0" smtClean="0"/>
              <a:t>Nucleic acids regulate cell functions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There are two types of nucleic acids</a:t>
            </a:r>
          </a:p>
          <a:p>
            <a:pPr lvl="2"/>
            <a:r>
              <a:rPr lang="en-US" dirty="0" smtClean="0"/>
              <a:t>1) </a:t>
            </a:r>
            <a:r>
              <a:rPr lang="en-US" u="sng" dirty="0" smtClean="0"/>
              <a:t>DNA</a:t>
            </a:r>
            <a:r>
              <a:rPr lang="en-US" dirty="0" smtClean="0"/>
              <a:t> = </a:t>
            </a:r>
            <a:r>
              <a:rPr lang="en-US" u="sng" dirty="0" smtClean="0"/>
              <a:t>D</a:t>
            </a:r>
            <a:r>
              <a:rPr lang="en-US" dirty="0" smtClean="0"/>
              <a:t>eoxyribo</a:t>
            </a:r>
            <a:r>
              <a:rPr lang="en-US" u="sng" dirty="0" smtClean="0"/>
              <a:t>n</a:t>
            </a:r>
            <a:r>
              <a:rPr lang="en-US" dirty="0" smtClean="0"/>
              <a:t>ucleic </a:t>
            </a:r>
            <a:r>
              <a:rPr lang="en-US" u="sng" dirty="0" smtClean="0"/>
              <a:t>a</a:t>
            </a:r>
            <a:r>
              <a:rPr lang="en-US" dirty="0" smtClean="0"/>
              <a:t>cid</a:t>
            </a:r>
          </a:p>
          <a:p>
            <a:pPr lvl="2"/>
            <a:r>
              <a:rPr lang="en-US" dirty="0" smtClean="0"/>
              <a:t>2) </a:t>
            </a:r>
            <a:r>
              <a:rPr lang="en-US" u="sng" dirty="0" smtClean="0"/>
              <a:t>RNA</a:t>
            </a:r>
            <a:r>
              <a:rPr lang="en-US" dirty="0" smtClean="0"/>
              <a:t> = </a:t>
            </a:r>
            <a:r>
              <a:rPr lang="en-US" u="sng" dirty="0" smtClean="0"/>
              <a:t>R</a:t>
            </a:r>
            <a:r>
              <a:rPr lang="en-US" dirty="0" smtClean="0"/>
              <a:t>ibo</a:t>
            </a:r>
            <a:r>
              <a:rPr lang="en-US" u="sng" dirty="0" smtClean="0"/>
              <a:t>n</a:t>
            </a:r>
            <a:r>
              <a:rPr lang="en-US" dirty="0" smtClean="0"/>
              <a:t>ucleic </a:t>
            </a:r>
            <a:r>
              <a:rPr lang="en-US" u="sng" dirty="0" smtClean="0"/>
              <a:t>a</a:t>
            </a:r>
            <a:r>
              <a:rPr lang="en-US" dirty="0" smtClean="0"/>
              <a:t>cid</a:t>
            </a:r>
          </a:p>
        </p:txBody>
      </p:sp>
    </p:spTree>
    <p:extLst>
      <p:ext uri="{BB962C8B-B14F-4D97-AF65-F5344CB8AC3E}">
        <p14:creationId xmlns:p14="http://schemas.microsoft.com/office/powerpoint/2010/main" xmlns="" val="1341566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Roles of 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types of nucleic acids</a:t>
            </a:r>
          </a:p>
          <a:p>
            <a:pPr lvl="1"/>
            <a:r>
              <a:rPr lang="en-US" b="1" dirty="0" smtClean="0"/>
              <a:t>Deoxyribonucleic acid (DNA)</a:t>
            </a:r>
          </a:p>
          <a:p>
            <a:pPr lvl="1"/>
            <a:r>
              <a:rPr lang="en-US" b="1" dirty="0" smtClean="0"/>
              <a:t>Ribonucleic acid (RNA)</a:t>
            </a:r>
          </a:p>
          <a:p>
            <a:r>
              <a:rPr lang="en-US" dirty="0" smtClean="0"/>
              <a:t>DNA provides directions for its own replication</a:t>
            </a:r>
          </a:p>
          <a:p>
            <a:r>
              <a:rPr lang="en-US" dirty="0" smtClean="0"/>
              <a:t>DNA directs synthesis of messenger RNA (mRNA) and, through mRNA, controls protein synthesis</a:t>
            </a:r>
          </a:p>
          <a:p>
            <a:r>
              <a:rPr lang="en-US" dirty="0" smtClean="0"/>
              <a:t>This process is called </a:t>
            </a:r>
            <a:r>
              <a:rPr lang="en-US" b="1" dirty="0" smtClean="0"/>
              <a:t>gene expression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98662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electron configuration of carbon gives it covalent compatibility with many different elements</a:t>
            </a:r>
          </a:p>
          <a:p>
            <a:r>
              <a:rPr lang="en-US" smtClean="0"/>
              <a:t>The valences of carbon and its most frequent partners (hydrogen, oxygen, and nitrogen)</a:t>
            </a:r>
            <a:br>
              <a:rPr lang="en-US" smtClean="0"/>
            </a:br>
            <a:r>
              <a:rPr lang="en-US" smtClean="0"/>
              <a:t>are the </a:t>
            </a:r>
            <a:r>
              <a:rPr lang="en-US" altLang="ja-JP" smtClean="0"/>
              <a:t>building code for the architecture of</a:t>
            </a:r>
            <a:br>
              <a:rPr lang="en-US" altLang="ja-JP" smtClean="0"/>
            </a:br>
            <a:r>
              <a:rPr lang="en-US" altLang="ja-JP" smtClean="0"/>
              <a:t>living molecules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0630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 5 – 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745992" cy="46634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D) </a:t>
            </a:r>
            <a:r>
              <a:rPr lang="en-US" u="sng" dirty="0" smtClean="0"/>
              <a:t>Nucleic Acids </a:t>
            </a:r>
            <a:r>
              <a:rPr lang="en-US" dirty="0" smtClean="0"/>
              <a:t>(cont.)</a:t>
            </a:r>
          </a:p>
          <a:p>
            <a:pPr lvl="1"/>
            <a:r>
              <a:rPr lang="en-US" dirty="0" smtClean="0"/>
              <a:t>Nucleic acids are polymers made from monomers called </a:t>
            </a:r>
            <a:r>
              <a:rPr lang="en-US" u="sng" dirty="0" smtClean="0"/>
              <a:t>nucleotides</a:t>
            </a:r>
          </a:p>
          <a:p>
            <a:pPr lvl="1"/>
            <a:r>
              <a:rPr lang="en-US" dirty="0" smtClean="0"/>
              <a:t>All nucleotides contain:</a:t>
            </a:r>
          </a:p>
          <a:p>
            <a:pPr lvl="2"/>
            <a:r>
              <a:rPr lang="en-US" dirty="0" smtClean="0"/>
              <a:t>1) Sugar</a:t>
            </a:r>
          </a:p>
          <a:p>
            <a:pPr lvl="2"/>
            <a:r>
              <a:rPr lang="en-US" dirty="0" smtClean="0"/>
              <a:t>2) Phosphate group</a:t>
            </a:r>
          </a:p>
          <a:p>
            <a:pPr lvl="2"/>
            <a:r>
              <a:rPr lang="en-US" dirty="0" smtClean="0"/>
              <a:t>3) Nitrogenous base</a:t>
            </a:r>
          </a:p>
          <a:p>
            <a:pPr lvl="3"/>
            <a:r>
              <a:rPr lang="en-US" dirty="0" smtClean="0"/>
              <a:t>A, C, G, T, or U</a:t>
            </a:r>
          </a:p>
          <a:p>
            <a:pPr lvl="1"/>
            <a:endParaRPr lang="en-US" dirty="0" smtClean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1923323"/>
            <a:ext cx="4038600" cy="387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62800" y="5105400"/>
            <a:ext cx="978153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n-US" sz="1200" b="1" dirty="0" smtClean="0"/>
              <a:t>Nucleotide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7162800" y="5105400"/>
            <a:ext cx="978153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n-US" sz="1200" b="1" dirty="0" smtClean="0"/>
              <a:t>Nucleotide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6705600" y="4343400"/>
            <a:ext cx="1295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lang="en-US" sz="1100" b="1" dirty="0" smtClean="0"/>
              <a:t>Phosphate</a:t>
            </a:r>
          </a:p>
          <a:p>
            <a:pPr algn="ctr">
              <a:buFont typeface="Symbol" pitchFamily="18" charset="2"/>
              <a:buNone/>
            </a:pPr>
            <a:r>
              <a:rPr lang="en-US" sz="1100" b="1" dirty="0" smtClean="0"/>
              <a:t>group</a:t>
            </a:r>
            <a:endParaRPr lang="en-US" sz="1100" b="1" dirty="0"/>
          </a:p>
        </p:txBody>
      </p:sp>
      <p:sp>
        <p:nvSpPr>
          <p:cNvPr id="10" name="Rectangle 9"/>
          <p:cNvSpPr/>
          <p:nvPr/>
        </p:nvSpPr>
        <p:spPr>
          <a:xfrm>
            <a:off x="7696200" y="4572000"/>
            <a:ext cx="99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lang="en-US" sz="1100" b="1" dirty="0" smtClean="0"/>
              <a:t>Pentose</a:t>
            </a:r>
          </a:p>
          <a:p>
            <a:pPr algn="ctr">
              <a:buFont typeface="Symbol" pitchFamily="18" charset="2"/>
              <a:buNone/>
            </a:pPr>
            <a:r>
              <a:rPr lang="en-US" sz="1100" b="1" dirty="0" smtClean="0"/>
              <a:t>sugar</a:t>
            </a:r>
            <a:endParaRPr lang="en-US" sz="1100" b="1" dirty="0"/>
          </a:p>
        </p:txBody>
      </p:sp>
      <p:sp>
        <p:nvSpPr>
          <p:cNvPr id="11" name="Rectangle 10"/>
          <p:cNvSpPr/>
          <p:nvPr/>
        </p:nvSpPr>
        <p:spPr>
          <a:xfrm>
            <a:off x="7848600" y="2971800"/>
            <a:ext cx="114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lang="en-US" sz="1100" b="1" dirty="0" smtClean="0"/>
              <a:t>Nitrogenous</a:t>
            </a:r>
          </a:p>
          <a:p>
            <a:pPr algn="ctr">
              <a:buFont typeface="Symbol" pitchFamily="18" charset="2"/>
              <a:buNone/>
            </a:pPr>
            <a:r>
              <a:rPr lang="en-US" sz="1100" b="1" dirty="0" smtClean="0"/>
              <a:t>base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xmlns="" val="2124460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Components of 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Nucleic acids are polymers called </a:t>
            </a:r>
            <a:r>
              <a:rPr lang="en-US" b="1" dirty="0" smtClean="0"/>
              <a:t>polynucleotides</a:t>
            </a:r>
          </a:p>
          <a:p>
            <a:r>
              <a:rPr lang="en-US" dirty="0" smtClean="0"/>
              <a:t>Each polynucleotide is made of monomers called </a:t>
            </a:r>
            <a:r>
              <a:rPr lang="en-US" b="1" dirty="0" smtClean="0"/>
              <a:t>nucleotides</a:t>
            </a:r>
          </a:p>
          <a:p>
            <a:r>
              <a:rPr lang="en-US" dirty="0" smtClean="0"/>
              <a:t>Each nucleotide consists of a nitrogenous base, a pentose sugar, and one or more phosphate groups</a:t>
            </a:r>
          </a:p>
          <a:p>
            <a:r>
              <a:rPr lang="en-US" dirty="0" smtClean="0"/>
              <a:t>The portion of a nucleotide without the phosphate group is called a nucleoside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7124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3759200" y="1460500"/>
            <a:ext cx="1778000" cy="6985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31" name="Line 15"/>
          <p:cNvSpPr>
            <a:spLocks noChangeShapeType="1"/>
          </p:cNvSpPr>
          <p:nvPr/>
        </p:nvSpPr>
        <p:spPr bwMode="auto">
          <a:xfrm>
            <a:off x="4635500" y="21590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Line 16"/>
          <p:cNvSpPr>
            <a:spLocks noChangeShapeType="1"/>
          </p:cNvSpPr>
          <p:nvPr/>
        </p:nvSpPr>
        <p:spPr bwMode="auto">
          <a:xfrm>
            <a:off x="4635500" y="2425700"/>
            <a:ext cx="0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Line 17"/>
          <p:cNvSpPr>
            <a:spLocks noChangeShapeType="1"/>
          </p:cNvSpPr>
          <p:nvPr/>
        </p:nvSpPr>
        <p:spPr bwMode="auto">
          <a:xfrm flipV="1">
            <a:off x="1435100" y="2489200"/>
            <a:ext cx="6397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19"/>
          <p:cNvSpPr>
            <a:spLocks noChangeShapeType="1"/>
          </p:cNvSpPr>
          <p:nvPr/>
        </p:nvSpPr>
        <p:spPr bwMode="auto">
          <a:xfrm>
            <a:off x="1435100" y="2489200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20"/>
          <p:cNvSpPr>
            <a:spLocks noChangeShapeType="1"/>
          </p:cNvSpPr>
          <p:nvPr/>
        </p:nvSpPr>
        <p:spPr bwMode="auto">
          <a:xfrm>
            <a:off x="7845425" y="24860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21"/>
          <p:cNvSpPr>
            <a:spLocks noChangeShapeType="1"/>
          </p:cNvSpPr>
          <p:nvPr/>
        </p:nvSpPr>
        <p:spPr bwMode="auto">
          <a:xfrm>
            <a:off x="5726113" y="2495550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22"/>
          <p:cNvSpPr>
            <a:spLocks noChangeShapeType="1"/>
          </p:cNvSpPr>
          <p:nvPr/>
        </p:nvSpPr>
        <p:spPr bwMode="auto">
          <a:xfrm>
            <a:off x="3592513" y="2489200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27"/>
          <p:cNvSpPr>
            <a:spLocks noChangeShapeType="1"/>
          </p:cNvSpPr>
          <p:nvPr/>
        </p:nvSpPr>
        <p:spPr bwMode="auto">
          <a:xfrm>
            <a:off x="1460500" y="3465513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28"/>
          <p:cNvSpPr>
            <a:spLocks noChangeShapeType="1"/>
          </p:cNvSpPr>
          <p:nvPr/>
        </p:nvSpPr>
        <p:spPr bwMode="auto">
          <a:xfrm>
            <a:off x="7847013" y="3468688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29"/>
          <p:cNvSpPr>
            <a:spLocks noChangeShapeType="1"/>
          </p:cNvSpPr>
          <p:nvPr/>
        </p:nvSpPr>
        <p:spPr bwMode="auto">
          <a:xfrm>
            <a:off x="7845425" y="4492625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Line 31"/>
          <p:cNvSpPr>
            <a:spLocks noChangeShapeType="1"/>
          </p:cNvSpPr>
          <p:nvPr/>
        </p:nvSpPr>
        <p:spPr bwMode="auto">
          <a:xfrm>
            <a:off x="5724525" y="3463925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Line 32"/>
          <p:cNvSpPr>
            <a:spLocks noChangeShapeType="1"/>
          </p:cNvSpPr>
          <p:nvPr/>
        </p:nvSpPr>
        <p:spPr bwMode="auto">
          <a:xfrm>
            <a:off x="5726113" y="4495800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33"/>
          <p:cNvSpPr>
            <a:spLocks noChangeShapeType="1"/>
          </p:cNvSpPr>
          <p:nvPr/>
        </p:nvSpPr>
        <p:spPr bwMode="auto">
          <a:xfrm>
            <a:off x="3592513" y="3462338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Line 34"/>
          <p:cNvSpPr>
            <a:spLocks noChangeShapeType="1"/>
          </p:cNvSpPr>
          <p:nvPr/>
        </p:nvSpPr>
        <p:spPr bwMode="auto">
          <a:xfrm>
            <a:off x="3592513" y="4495800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35"/>
          <p:cNvSpPr>
            <a:spLocks noChangeShapeType="1"/>
          </p:cNvSpPr>
          <p:nvPr/>
        </p:nvSpPr>
        <p:spPr bwMode="auto">
          <a:xfrm>
            <a:off x="1479550" y="4495800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Text Box 50"/>
          <p:cNvSpPr txBox="1">
            <a:spLocks noChangeArrowheads="1"/>
          </p:cNvSpPr>
          <p:nvPr/>
        </p:nvSpPr>
        <p:spPr bwMode="auto">
          <a:xfrm>
            <a:off x="3940175" y="1489075"/>
            <a:ext cx="141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Carbon</a:t>
            </a:r>
          </a:p>
          <a:p>
            <a:pPr algn="ctr"/>
            <a:r>
              <a:rPr lang="en-US" altLang="en-US"/>
              <a:t>Compounds</a:t>
            </a:r>
          </a:p>
        </p:txBody>
      </p:sp>
      <p:sp>
        <p:nvSpPr>
          <p:cNvPr id="22547" name="Text Box 51"/>
          <p:cNvSpPr txBox="1">
            <a:spLocks noChangeArrowheads="1"/>
          </p:cNvSpPr>
          <p:nvPr/>
        </p:nvSpPr>
        <p:spPr bwMode="auto">
          <a:xfrm>
            <a:off x="4264025" y="2182813"/>
            <a:ext cx="74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/>
              <a:t>include</a:t>
            </a:r>
          </a:p>
        </p:txBody>
      </p:sp>
      <p:sp>
        <p:nvSpPr>
          <p:cNvPr id="22548" name="Text Box 52"/>
          <p:cNvSpPr txBox="1">
            <a:spLocks noChangeArrowheads="1"/>
          </p:cNvSpPr>
          <p:nvPr/>
        </p:nvSpPr>
        <p:spPr bwMode="auto">
          <a:xfrm>
            <a:off x="860425" y="3236913"/>
            <a:ext cx="1277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/>
              <a:t>that consist of</a:t>
            </a:r>
          </a:p>
        </p:txBody>
      </p:sp>
      <p:sp>
        <p:nvSpPr>
          <p:cNvPr id="22549" name="Text Box 53"/>
          <p:cNvSpPr txBox="1">
            <a:spLocks noChangeArrowheads="1"/>
          </p:cNvSpPr>
          <p:nvPr/>
        </p:nvSpPr>
        <p:spPr bwMode="auto">
          <a:xfrm>
            <a:off x="869950" y="4252913"/>
            <a:ext cx="1258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/>
              <a:t>which contain</a:t>
            </a:r>
          </a:p>
        </p:txBody>
      </p:sp>
      <p:sp>
        <p:nvSpPr>
          <p:cNvPr id="22550" name="Text Box 54"/>
          <p:cNvSpPr txBox="1">
            <a:spLocks noChangeArrowheads="1"/>
          </p:cNvSpPr>
          <p:nvPr/>
        </p:nvSpPr>
        <p:spPr bwMode="auto">
          <a:xfrm>
            <a:off x="2968625" y="3236913"/>
            <a:ext cx="1277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/>
              <a:t>that consist of</a:t>
            </a:r>
          </a:p>
        </p:txBody>
      </p:sp>
      <p:sp>
        <p:nvSpPr>
          <p:cNvPr id="22551" name="Text Box 55"/>
          <p:cNvSpPr txBox="1">
            <a:spLocks noChangeArrowheads="1"/>
          </p:cNvSpPr>
          <p:nvPr/>
        </p:nvSpPr>
        <p:spPr bwMode="auto">
          <a:xfrm>
            <a:off x="5102225" y="3236913"/>
            <a:ext cx="1277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/>
              <a:t>that consist of</a:t>
            </a:r>
          </a:p>
        </p:txBody>
      </p:sp>
      <p:sp>
        <p:nvSpPr>
          <p:cNvPr id="22552" name="Text Box 56"/>
          <p:cNvSpPr txBox="1">
            <a:spLocks noChangeArrowheads="1"/>
          </p:cNvSpPr>
          <p:nvPr/>
        </p:nvSpPr>
        <p:spPr bwMode="auto">
          <a:xfrm>
            <a:off x="7235825" y="3236913"/>
            <a:ext cx="1277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/>
              <a:t>that consist of</a:t>
            </a:r>
          </a:p>
        </p:txBody>
      </p:sp>
      <p:sp>
        <p:nvSpPr>
          <p:cNvPr id="22553" name="Text Box 57"/>
          <p:cNvSpPr txBox="1">
            <a:spLocks noChangeArrowheads="1"/>
          </p:cNvSpPr>
          <p:nvPr/>
        </p:nvSpPr>
        <p:spPr bwMode="auto">
          <a:xfrm>
            <a:off x="3016250" y="4252913"/>
            <a:ext cx="1258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/>
              <a:t>which contain</a:t>
            </a:r>
          </a:p>
        </p:txBody>
      </p:sp>
      <p:sp>
        <p:nvSpPr>
          <p:cNvPr id="22554" name="Text Box 58"/>
          <p:cNvSpPr txBox="1">
            <a:spLocks noChangeArrowheads="1"/>
          </p:cNvSpPr>
          <p:nvPr/>
        </p:nvSpPr>
        <p:spPr bwMode="auto">
          <a:xfrm>
            <a:off x="5149850" y="4252913"/>
            <a:ext cx="1258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/>
              <a:t>which contain</a:t>
            </a:r>
          </a:p>
        </p:txBody>
      </p:sp>
      <p:sp>
        <p:nvSpPr>
          <p:cNvPr id="22555" name="Text Box 59"/>
          <p:cNvSpPr txBox="1">
            <a:spLocks noChangeArrowheads="1"/>
          </p:cNvSpPr>
          <p:nvPr/>
        </p:nvSpPr>
        <p:spPr bwMode="auto">
          <a:xfrm>
            <a:off x="7258050" y="4252913"/>
            <a:ext cx="1258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/>
              <a:t>which contain</a:t>
            </a:r>
          </a:p>
        </p:txBody>
      </p:sp>
      <p:sp>
        <p:nvSpPr>
          <p:cNvPr id="22556" name="Text Box 60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Section 2-3</a:t>
            </a:r>
          </a:p>
        </p:txBody>
      </p:sp>
      <p:sp>
        <p:nvSpPr>
          <p:cNvPr id="22557" name="Text Box 61"/>
          <p:cNvSpPr txBox="1">
            <a:spLocks noChangeArrowheads="1"/>
          </p:cNvSpPr>
          <p:nvPr/>
        </p:nvSpPr>
        <p:spPr bwMode="auto">
          <a:xfrm>
            <a:off x="2590800" y="227013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717550" y="2628900"/>
            <a:ext cx="7889875" cy="673100"/>
            <a:chOff x="452" y="1656"/>
            <a:chExt cx="4970" cy="424"/>
          </a:xfrm>
        </p:grpSpPr>
        <p:sp>
          <p:nvSpPr>
            <p:cNvPr id="22584" name="Oval 3"/>
            <p:cNvSpPr>
              <a:spLocks noChangeArrowheads="1"/>
            </p:cNvSpPr>
            <p:nvPr/>
          </p:nvSpPr>
          <p:spPr bwMode="auto">
            <a:xfrm>
              <a:off x="1781" y="1656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5" name="Oval 8"/>
            <p:cNvSpPr>
              <a:spLocks noChangeArrowheads="1"/>
            </p:cNvSpPr>
            <p:nvPr/>
          </p:nvSpPr>
          <p:spPr bwMode="auto">
            <a:xfrm>
              <a:off x="3125" y="1656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6" name="Oval 11"/>
            <p:cNvSpPr>
              <a:spLocks noChangeArrowheads="1"/>
            </p:cNvSpPr>
            <p:nvPr/>
          </p:nvSpPr>
          <p:spPr bwMode="auto">
            <a:xfrm>
              <a:off x="4462" y="1656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7" name="Oval 14"/>
            <p:cNvSpPr>
              <a:spLocks noChangeArrowheads="1"/>
            </p:cNvSpPr>
            <p:nvPr/>
          </p:nvSpPr>
          <p:spPr bwMode="auto">
            <a:xfrm>
              <a:off x="452" y="1656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720725" y="2797175"/>
            <a:ext cx="7588250" cy="336550"/>
            <a:chOff x="454" y="1762"/>
            <a:chExt cx="4780" cy="212"/>
          </a:xfrm>
        </p:grpSpPr>
        <p:sp>
          <p:nvSpPr>
            <p:cNvPr id="22580" name="Text Box 67"/>
            <p:cNvSpPr txBox="1">
              <a:spLocks noChangeArrowheads="1"/>
            </p:cNvSpPr>
            <p:nvPr/>
          </p:nvSpPr>
          <p:spPr bwMode="auto">
            <a:xfrm>
              <a:off x="454" y="1762"/>
              <a:ext cx="9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/>
                <a:t>Carbohydrates</a:t>
              </a:r>
              <a:endParaRPr lang="en-US" altLang="en-US"/>
            </a:p>
          </p:txBody>
        </p:sp>
        <p:sp>
          <p:nvSpPr>
            <p:cNvPr id="22581" name="Text Box 68"/>
            <p:cNvSpPr txBox="1">
              <a:spLocks noChangeArrowheads="1"/>
            </p:cNvSpPr>
            <p:nvPr/>
          </p:nvSpPr>
          <p:spPr bwMode="auto">
            <a:xfrm>
              <a:off x="2036" y="1762"/>
              <a:ext cx="44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/>
                <a:t>Lipids</a:t>
              </a:r>
              <a:endParaRPr lang="en-US" altLang="en-US"/>
            </a:p>
          </p:txBody>
        </p:sp>
        <p:sp>
          <p:nvSpPr>
            <p:cNvPr id="22582" name="Text Box 69"/>
            <p:cNvSpPr txBox="1">
              <a:spLocks noChangeArrowheads="1"/>
            </p:cNvSpPr>
            <p:nvPr/>
          </p:nvSpPr>
          <p:spPr bwMode="auto">
            <a:xfrm>
              <a:off x="3171" y="1762"/>
              <a:ext cx="8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/>
                <a:t>Nucleic acids</a:t>
              </a:r>
              <a:endParaRPr lang="en-US" altLang="en-US"/>
            </a:p>
          </p:txBody>
        </p:sp>
        <p:sp>
          <p:nvSpPr>
            <p:cNvPr id="22583" name="Text Box 70"/>
            <p:cNvSpPr txBox="1">
              <a:spLocks noChangeArrowheads="1"/>
            </p:cNvSpPr>
            <p:nvPr/>
          </p:nvSpPr>
          <p:spPr bwMode="auto">
            <a:xfrm>
              <a:off x="4649" y="1762"/>
              <a:ext cx="5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/>
                <a:t>Proteins</a:t>
              </a:r>
              <a:endParaRPr lang="en-US" altLang="en-US"/>
            </a:p>
          </p:txBody>
        </p:sp>
      </p:grp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717550" y="3613150"/>
            <a:ext cx="7893050" cy="679450"/>
            <a:chOff x="452" y="2276"/>
            <a:chExt cx="4972" cy="428"/>
          </a:xfrm>
        </p:grpSpPr>
        <p:sp>
          <p:nvSpPr>
            <p:cNvPr id="22576" name="Oval 81"/>
            <p:cNvSpPr>
              <a:spLocks noChangeArrowheads="1"/>
            </p:cNvSpPr>
            <p:nvPr/>
          </p:nvSpPr>
          <p:spPr bwMode="auto">
            <a:xfrm>
              <a:off x="1785" y="2276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7" name="Oval 82"/>
            <p:cNvSpPr>
              <a:spLocks noChangeArrowheads="1"/>
            </p:cNvSpPr>
            <p:nvPr/>
          </p:nvSpPr>
          <p:spPr bwMode="auto">
            <a:xfrm>
              <a:off x="3125" y="2276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8" name="Oval 83"/>
            <p:cNvSpPr>
              <a:spLocks noChangeArrowheads="1"/>
            </p:cNvSpPr>
            <p:nvPr/>
          </p:nvSpPr>
          <p:spPr bwMode="auto">
            <a:xfrm>
              <a:off x="4464" y="2276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9" name="Oval 84"/>
            <p:cNvSpPr>
              <a:spLocks noChangeArrowheads="1"/>
            </p:cNvSpPr>
            <p:nvPr/>
          </p:nvSpPr>
          <p:spPr bwMode="auto">
            <a:xfrm>
              <a:off x="452" y="2280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839788" y="3665538"/>
            <a:ext cx="7664450" cy="581025"/>
            <a:chOff x="529" y="2309"/>
            <a:chExt cx="4828" cy="366"/>
          </a:xfrm>
        </p:grpSpPr>
        <p:sp>
          <p:nvSpPr>
            <p:cNvPr id="22572" name="Text Box 86"/>
            <p:cNvSpPr txBox="1">
              <a:spLocks noChangeArrowheads="1"/>
            </p:cNvSpPr>
            <p:nvPr/>
          </p:nvSpPr>
          <p:spPr bwMode="auto">
            <a:xfrm>
              <a:off x="529" y="2309"/>
              <a:ext cx="80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600" dirty="0"/>
                <a:t>Sugars and </a:t>
              </a:r>
            </a:p>
            <a:p>
              <a:pPr algn="ctr"/>
              <a:r>
                <a:rPr lang="en-US" altLang="en-US" sz="1600" dirty="0"/>
                <a:t>starches</a:t>
              </a:r>
              <a:endParaRPr lang="en-US" altLang="en-US" dirty="0"/>
            </a:p>
          </p:txBody>
        </p:sp>
        <p:sp>
          <p:nvSpPr>
            <p:cNvPr id="22573" name="Text Box 87"/>
            <p:cNvSpPr txBox="1">
              <a:spLocks noChangeArrowheads="1"/>
            </p:cNvSpPr>
            <p:nvPr/>
          </p:nvSpPr>
          <p:spPr bwMode="auto">
            <a:xfrm>
              <a:off x="1844" y="2382"/>
              <a:ext cx="8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/>
                <a:t>Fats and oils</a:t>
              </a:r>
              <a:endParaRPr lang="en-US" altLang="en-US"/>
            </a:p>
          </p:txBody>
        </p:sp>
        <p:sp>
          <p:nvSpPr>
            <p:cNvPr id="22574" name="Text Box 88"/>
            <p:cNvSpPr txBox="1">
              <a:spLocks noChangeArrowheads="1"/>
            </p:cNvSpPr>
            <p:nvPr/>
          </p:nvSpPr>
          <p:spPr bwMode="auto">
            <a:xfrm>
              <a:off x="3213" y="2382"/>
              <a:ext cx="7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/>
                <a:t>Nucleotides</a:t>
              </a:r>
              <a:endParaRPr lang="en-US" altLang="en-US"/>
            </a:p>
          </p:txBody>
        </p:sp>
        <p:sp>
          <p:nvSpPr>
            <p:cNvPr id="22575" name="Text Box 89"/>
            <p:cNvSpPr txBox="1">
              <a:spLocks noChangeArrowheads="1"/>
            </p:cNvSpPr>
            <p:nvPr/>
          </p:nvSpPr>
          <p:spPr bwMode="auto">
            <a:xfrm>
              <a:off x="4531" y="2382"/>
              <a:ext cx="8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/>
                <a:t>Amino Acids</a:t>
              </a:r>
              <a:endParaRPr lang="en-US" altLang="en-US"/>
            </a:p>
          </p:txBody>
        </p: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717550" y="4648200"/>
            <a:ext cx="7889875" cy="684213"/>
            <a:chOff x="452" y="2928"/>
            <a:chExt cx="4970" cy="431"/>
          </a:xfrm>
        </p:grpSpPr>
        <p:sp>
          <p:nvSpPr>
            <p:cNvPr id="22568" name="Oval 5"/>
            <p:cNvSpPr>
              <a:spLocks noChangeArrowheads="1"/>
            </p:cNvSpPr>
            <p:nvPr/>
          </p:nvSpPr>
          <p:spPr bwMode="auto">
            <a:xfrm>
              <a:off x="1789" y="2928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9" name="Oval 6"/>
            <p:cNvSpPr>
              <a:spLocks noChangeArrowheads="1"/>
            </p:cNvSpPr>
            <p:nvPr/>
          </p:nvSpPr>
          <p:spPr bwMode="auto">
            <a:xfrm>
              <a:off x="3121" y="2928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0" name="Oval 9"/>
            <p:cNvSpPr>
              <a:spLocks noChangeArrowheads="1"/>
            </p:cNvSpPr>
            <p:nvPr/>
          </p:nvSpPr>
          <p:spPr bwMode="auto">
            <a:xfrm>
              <a:off x="4462" y="2928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1" name="Oval 12"/>
            <p:cNvSpPr>
              <a:spLocks noChangeArrowheads="1"/>
            </p:cNvSpPr>
            <p:nvPr/>
          </p:nvSpPr>
          <p:spPr bwMode="auto">
            <a:xfrm>
              <a:off x="452" y="2935"/>
              <a:ext cx="960" cy="42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1012825" y="4722813"/>
            <a:ext cx="7605713" cy="568325"/>
            <a:chOff x="638" y="2975"/>
            <a:chExt cx="4791" cy="358"/>
          </a:xfrm>
        </p:grpSpPr>
        <p:sp>
          <p:nvSpPr>
            <p:cNvPr id="22564" name="Text Box 92"/>
            <p:cNvSpPr txBox="1">
              <a:spLocks noChangeArrowheads="1"/>
            </p:cNvSpPr>
            <p:nvPr/>
          </p:nvSpPr>
          <p:spPr bwMode="auto">
            <a:xfrm>
              <a:off x="638" y="2975"/>
              <a:ext cx="541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200"/>
                <a:t>Carbon,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1200"/>
                <a:t>hydrogen,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1200"/>
                <a:t>oxygen</a:t>
              </a:r>
            </a:p>
          </p:txBody>
        </p:sp>
        <p:sp>
          <p:nvSpPr>
            <p:cNvPr id="22565" name="Text Box 93"/>
            <p:cNvSpPr txBox="1">
              <a:spLocks noChangeArrowheads="1"/>
            </p:cNvSpPr>
            <p:nvPr/>
          </p:nvSpPr>
          <p:spPr bwMode="auto">
            <a:xfrm>
              <a:off x="1990" y="2975"/>
              <a:ext cx="541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200"/>
                <a:t>Carbon,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1200"/>
                <a:t>hydrogen,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1200"/>
                <a:t>oxygen</a:t>
              </a:r>
              <a:endParaRPr lang="en-US" altLang="en-US"/>
            </a:p>
          </p:txBody>
        </p:sp>
        <p:sp>
          <p:nvSpPr>
            <p:cNvPr id="22566" name="Text Box 94"/>
            <p:cNvSpPr txBox="1">
              <a:spLocks noChangeArrowheads="1"/>
            </p:cNvSpPr>
            <p:nvPr/>
          </p:nvSpPr>
          <p:spPr bwMode="auto">
            <a:xfrm>
              <a:off x="3174" y="2999"/>
              <a:ext cx="881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200"/>
                <a:t>Carbon,hydrogen,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1200"/>
                <a:t>oxygen, nitrogen,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1200"/>
                <a:t>phosphorus</a:t>
              </a:r>
            </a:p>
          </p:txBody>
        </p:sp>
        <p:sp>
          <p:nvSpPr>
            <p:cNvPr id="22567" name="Text Box 95"/>
            <p:cNvSpPr txBox="1">
              <a:spLocks noChangeArrowheads="1"/>
            </p:cNvSpPr>
            <p:nvPr/>
          </p:nvSpPr>
          <p:spPr bwMode="auto">
            <a:xfrm>
              <a:off x="4526" y="2983"/>
              <a:ext cx="903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200"/>
                <a:t>Carbon,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1200"/>
                <a:t>hydrogen,oxygen, 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1200"/>
                <a:t>nitrogen,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555383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_04OrganicValences-U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767"/>
          <a:stretch/>
        </p:blipFill>
        <p:spPr>
          <a:xfrm>
            <a:off x="286004" y="1980692"/>
            <a:ext cx="8546592" cy="2705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5914" y="1941871"/>
            <a:ext cx="1964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Hydrogen</a:t>
            </a:r>
          </a:p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(valence = 1)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7242" y="1941871"/>
            <a:ext cx="1964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Oxygen</a:t>
            </a:r>
          </a:p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(valence = 2)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8660" y="1941871"/>
            <a:ext cx="1964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Nitrogen</a:t>
            </a:r>
          </a:p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(valence = 3)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2206" y="1941871"/>
            <a:ext cx="1964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Carbon</a:t>
            </a:r>
          </a:p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(valence = 4)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5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Molecules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living things are made up of four classes</a:t>
            </a:r>
            <a:br>
              <a:rPr lang="en-US" dirty="0" smtClean="0"/>
            </a:br>
            <a:r>
              <a:rPr lang="en-US" dirty="0" smtClean="0"/>
              <a:t>of large biological molecules: carbohydrates, lipids, proteins, and nucleic acids</a:t>
            </a:r>
          </a:p>
          <a:p>
            <a:r>
              <a:rPr lang="en-US" b="1" dirty="0" smtClean="0"/>
              <a:t>Macromolecules</a:t>
            </a:r>
            <a:r>
              <a:rPr lang="en-US" dirty="0" smtClean="0"/>
              <a:t> are large molecules and are complex</a:t>
            </a:r>
          </a:p>
          <a:p>
            <a:r>
              <a:rPr lang="en-US" dirty="0" smtClean="0"/>
              <a:t>Large biological molecules have unique properties that arise from the orderly arrangement of their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643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polymer</a:t>
            </a:r>
            <a:r>
              <a:rPr lang="en-US" dirty="0" smtClean="0"/>
              <a:t> is a long molecule consisting of many similar building blocks </a:t>
            </a:r>
          </a:p>
          <a:p>
            <a:r>
              <a:rPr lang="en-US" dirty="0" smtClean="0"/>
              <a:t>The repeating units that serve as building blocks are called </a:t>
            </a:r>
            <a:r>
              <a:rPr lang="en-US" b="1" dirty="0" smtClean="0"/>
              <a:t>monomers</a:t>
            </a:r>
          </a:p>
          <a:p>
            <a:r>
              <a:rPr lang="en-US" dirty="0" smtClean="0"/>
              <a:t>Three of the four classes of life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organic molecules are polymers</a:t>
            </a:r>
          </a:p>
          <a:p>
            <a:pPr lvl="1"/>
            <a:r>
              <a:rPr lang="en-US" dirty="0" smtClean="0"/>
              <a:t>Carbohydrates</a:t>
            </a:r>
          </a:p>
          <a:p>
            <a:pPr lvl="1"/>
            <a:r>
              <a:rPr lang="en-US" dirty="0" smtClean="0"/>
              <a:t>Proteins</a:t>
            </a:r>
          </a:p>
          <a:p>
            <a:pPr lvl="1"/>
            <a:r>
              <a:rPr lang="en-US" dirty="0" smtClean="0"/>
              <a:t>Nucleic acids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957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Synthesis and Breakdown of Polymers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dehydration reaction</a:t>
            </a:r>
            <a:r>
              <a:rPr lang="en-US" dirty="0" smtClean="0"/>
              <a:t> occurs when two monomers bond together through the loss of a water molecule</a:t>
            </a:r>
          </a:p>
          <a:p>
            <a:r>
              <a:rPr lang="en-US" dirty="0" smtClean="0"/>
              <a:t>Polymers are disassembled to monomers by </a:t>
            </a:r>
            <a:r>
              <a:rPr lang="en-US" b="1" dirty="0" smtClean="0"/>
              <a:t>hydrolysis</a:t>
            </a:r>
            <a:r>
              <a:rPr lang="en-US" dirty="0" smtClean="0"/>
              <a:t>, a reaction that is essentially the reverse of the dehydration reaction</a:t>
            </a:r>
            <a:endParaRPr lang="en-US" dirty="0"/>
          </a:p>
        </p:txBody>
      </p:sp>
      <p:pic>
        <p:nvPicPr>
          <p:cNvPr id="5" name="Content Placeholder 4" descr="sb4864f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29887" y="1600200"/>
            <a:ext cx="287522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610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_02Polymers-U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4104" y="203200"/>
            <a:ext cx="5949696" cy="6437376"/>
          </a:xfrm>
          <a:prstGeom prst="rect">
            <a:avLst/>
          </a:prstGeom>
        </p:spPr>
      </p:pic>
      <p:sp>
        <p:nvSpPr>
          <p:cNvPr id="716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60166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5.2</a:t>
            </a:r>
            <a:endParaRPr lang="en-US" sz="1200" dirty="0"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642526" y="181752"/>
            <a:ext cx="539000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(a) Dehydration reaction: synthesizing a polymer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495967" y="821832"/>
            <a:ext cx="33359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263047" y="821832"/>
            <a:ext cx="33359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2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014887" y="821832"/>
            <a:ext cx="33359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3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161447" y="2691272"/>
            <a:ext cx="33359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933607" y="2691272"/>
            <a:ext cx="33359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2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685447" y="2691272"/>
            <a:ext cx="33359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3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5452527" y="2691272"/>
            <a:ext cx="33359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4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161447" y="4393072"/>
            <a:ext cx="33359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933607" y="4393072"/>
            <a:ext cx="33359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2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685447" y="4393072"/>
            <a:ext cx="33359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3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452527" y="4393072"/>
            <a:ext cx="33359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4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1784766" y="1670192"/>
            <a:ext cx="3452713" cy="60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Dehydration removes a water</a:t>
            </a:r>
          </a:p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molecule, forming a new bond.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2658527" y="1238392"/>
            <a:ext cx="1598514" cy="3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Short polymer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5427126" y="1238392"/>
            <a:ext cx="2147153" cy="3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Unlinked monomer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6031647" y="1929272"/>
            <a:ext cx="541874" cy="3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H</a:t>
            </a:r>
            <a:r>
              <a:rPr lang="en-US" sz="1800" baseline="-25000" dirty="0" smtClean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O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603406" y="3158632"/>
            <a:ext cx="1796633" cy="3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Longer polymer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6123087" y="4960448"/>
            <a:ext cx="541874" cy="3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H</a:t>
            </a:r>
            <a:r>
              <a:rPr lang="en-US" sz="1800" baseline="-25000" dirty="0" smtClean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O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1642527" y="3742832"/>
            <a:ext cx="454491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(b) Hydrolysis: breaking down a polymer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2165767" y="5058552"/>
            <a:ext cx="2975193" cy="6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Hydrolysis adds a water</a:t>
            </a:r>
          </a:p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molecule, breaking a bond.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482289" y="6213270"/>
            <a:ext cx="33359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254449" y="6213270"/>
            <a:ext cx="33359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2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4006289" y="6213270"/>
            <a:ext cx="33359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3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Carbohydrates</a:t>
            </a:r>
            <a:r>
              <a:rPr lang="en-US" dirty="0" smtClean="0"/>
              <a:t> include sugars and the polymers of sugars</a:t>
            </a:r>
          </a:p>
          <a:p>
            <a:r>
              <a:rPr lang="en-US" dirty="0" smtClean="0"/>
              <a:t>The simplest carbohydrates are </a:t>
            </a:r>
            <a:r>
              <a:rPr lang="en-US" b="1" dirty="0" err="1" smtClean="0"/>
              <a:t>monosaccharides</a:t>
            </a:r>
            <a:r>
              <a:rPr lang="en-US" dirty="0" smtClean="0"/>
              <a:t>, or simple sugars</a:t>
            </a:r>
          </a:p>
          <a:p>
            <a:r>
              <a:rPr lang="en-US" dirty="0" smtClean="0"/>
              <a:t>Carbohydrate macromolecules are </a:t>
            </a:r>
            <a:r>
              <a:rPr lang="en-US" b="1" dirty="0" smtClean="0"/>
              <a:t>polysaccharides</a:t>
            </a:r>
            <a:r>
              <a:rPr lang="en-US" dirty="0" smtClean="0"/>
              <a:t>, polymers composed of many sugar building </a:t>
            </a:r>
            <a:r>
              <a:rPr lang="en-US" dirty="0" smtClean="0"/>
              <a:t>blocks</a:t>
            </a:r>
          </a:p>
          <a:p>
            <a:r>
              <a:rPr lang="en-US" dirty="0" smtClean="0"/>
              <a:t>Main source of energy in living things</a:t>
            </a:r>
          </a:p>
          <a:p>
            <a:r>
              <a:rPr lang="en-US" dirty="0" smtClean="0"/>
              <a:t>Plants and animals use carbohydrates for structural purposes</a:t>
            </a:r>
          </a:p>
        </p:txBody>
      </p:sp>
    </p:spTree>
    <p:extLst>
      <p:ext uri="{BB962C8B-B14F-4D97-AF65-F5344CB8AC3E}">
        <p14:creationId xmlns:p14="http://schemas.microsoft.com/office/powerpoint/2010/main" xmlns="" val="36961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1331</Words>
  <Application>Microsoft Office PowerPoint</Application>
  <PresentationFormat>On-screen Show (4:3)</PresentationFormat>
  <Paragraphs>315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Carbon Compounds</vt:lpstr>
      <vt:lpstr>Carbon: The Backbone of Life</vt:lpstr>
      <vt:lpstr> </vt:lpstr>
      <vt:lpstr>Figure 4.4</vt:lpstr>
      <vt:lpstr>The Molecules of Life</vt:lpstr>
      <vt:lpstr>Macromolecules</vt:lpstr>
      <vt:lpstr>The Synthesis and Breakdown of Polymers</vt:lpstr>
      <vt:lpstr>Figure 5.2</vt:lpstr>
      <vt:lpstr>Carbohydrates</vt:lpstr>
      <vt:lpstr>Sugars</vt:lpstr>
      <vt:lpstr>Slide 11</vt:lpstr>
      <vt:lpstr>Slide 12</vt:lpstr>
      <vt:lpstr>Lipids</vt:lpstr>
      <vt:lpstr>Lipids</vt:lpstr>
      <vt:lpstr>Lipids</vt:lpstr>
      <vt:lpstr>Fats</vt:lpstr>
      <vt:lpstr>Figure 5.10</vt:lpstr>
      <vt:lpstr>Lipids</vt:lpstr>
      <vt:lpstr>Lipids</vt:lpstr>
      <vt:lpstr>Lipids</vt:lpstr>
      <vt:lpstr>Proteins</vt:lpstr>
      <vt:lpstr>Proteins</vt:lpstr>
      <vt:lpstr>Polypeptides (Amino Acid Polymers)</vt:lpstr>
      <vt:lpstr>Proteins</vt:lpstr>
      <vt:lpstr>Proteins</vt:lpstr>
      <vt:lpstr>Figure 5.18a</vt:lpstr>
      <vt:lpstr>Figure 5.18b</vt:lpstr>
      <vt:lpstr>Ch. 5 - Macromolecules</vt:lpstr>
      <vt:lpstr>The Roles of Nucleic Acids</vt:lpstr>
      <vt:lpstr>Ch. 5 – Macromolecules</vt:lpstr>
      <vt:lpstr>The Components of Nucleic Acids</vt:lpstr>
      <vt:lpstr>Slide 32</vt:lpstr>
    </vt:vector>
  </TitlesOfParts>
  <Company>WeldRE5J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Compounds</dc:title>
  <dc:creator>link.lanter</dc:creator>
  <cp:lastModifiedBy>link.lanter</cp:lastModifiedBy>
  <cp:revision>31</cp:revision>
  <dcterms:created xsi:type="dcterms:W3CDTF">2016-09-07T15:03:37Z</dcterms:created>
  <dcterms:modified xsi:type="dcterms:W3CDTF">2016-09-07T20:37:18Z</dcterms:modified>
</cp:coreProperties>
</file>